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84" r:id="rId4"/>
    <p:sldId id="258" r:id="rId5"/>
    <p:sldId id="28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3F4C-DC94-4C52-8A66-0AA5D3CBB200}" type="datetimeFigureOut">
              <a:rPr lang="en-GB" smtClean="0"/>
              <a:t>13/07/2022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C2F6E-D5DF-48E8-9BEA-F208BEF3FEEA}" type="slidenum">
              <a:rPr lang="en-GB" smtClean="0"/>
              <a:t>‹#›</a:t>
            </a:fld>
            <a:endParaRPr lang="en-GB"/>
          </a:p>
        </p:txBody>
      </p:sp>
    </p:spTree>
    <p:extLst>
      <p:ext uri="{BB962C8B-B14F-4D97-AF65-F5344CB8AC3E}">
        <p14:creationId xmlns:p14="http://schemas.microsoft.com/office/powerpoint/2010/main" val="35873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379D8F-94BD-4C46-A9B5-55514FE55239}" type="slidenum">
              <a:rPr lang="en-GB" smtClean="0"/>
              <a:t>3</a:t>
            </a:fld>
            <a:endParaRPr lang="en-GB"/>
          </a:p>
        </p:txBody>
      </p:sp>
    </p:spTree>
    <p:extLst>
      <p:ext uri="{BB962C8B-B14F-4D97-AF65-F5344CB8AC3E}">
        <p14:creationId xmlns:p14="http://schemas.microsoft.com/office/powerpoint/2010/main" val="170382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F616-9662-49E4-B02F-F62AF3693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446F8B-A2AD-4DF1-8B2D-8D4639807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657FC5-F34E-47AF-80D5-56E028F8E397}"/>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5" name="Footer Placeholder 4">
            <a:extLst>
              <a:ext uri="{FF2B5EF4-FFF2-40B4-BE49-F238E27FC236}">
                <a16:creationId xmlns:a16="http://schemas.microsoft.com/office/drawing/2014/main" id="{D49FDBF2-9F8A-4D58-85E4-C8B12DD84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F6906-40DC-4D99-9CC0-BD878A168A38}"/>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50839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9BEC-40F9-4BB1-8C28-E590C63346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7A5BD2-09F6-4F39-924F-2125F79B9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4AF3E-6E7C-481D-92FC-F045CA4063E4}"/>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5" name="Footer Placeholder 4">
            <a:extLst>
              <a:ext uri="{FF2B5EF4-FFF2-40B4-BE49-F238E27FC236}">
                <a16:creationId xmlns:a16="http://schemas.microsoft.com/office/drawing/2014/main" id="{4D43FC17-5EE8-49BC-89D6-FFFB73831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25832-DF1C-40F1-9B5D-F91C3675F257}"/>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73086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594AB-2189-4E3B-B29A-F4EFFB58E8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D25A0-A696-4817-A2F1-86EDFBB5B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A0320-0AA6-4B35-8BF0-7FD9B82E0FB9}"/>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5" name="Footer Placeholder 4">
            <a:extLst>
              <a:ext uri="{FF2B5EF4-FFF2-40B4-BE49-F238E27FC236}">
                <a16:creationId xmlns:a16="http://schemas.microsoft.com/office/drawing/2014/main" id="{E8CF7FBB-C847-4B63-8986-4A6ACCBD8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FBB1C-593D-418C-8E6F-3E58152233E6}"/>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185897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4767-788F-4D00-B268-E782EDA1D5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D5E042-1FD5-4EE8-8CA3-04E535438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637A8-03CC-4B99-A610-C740E4D77B11}"/>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5" name="Footer Placeholder 4">
            <a:extLst>
              <a:ext uri="{FF2B5EF4-FFF2-40B4-BE49-F238E27FC236}">
                <a16:creationId xmlns:a16="http://schemas.microsoft.com/office/drawing/2014/main" id="{2DF60964-A28A-47C7-B71E-5647EDB0A1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17F0DE-0FB3-4373-A243-007F8BC733B2}"/>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42692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2981-96AB-49C5-B07C-C7454CE937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2FB70E-FFC6-47E4-A5E3-7ADD3DD65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796B6-2971-4618-8D86-864D5E37982E}"/>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5" name="Footer Placeholder 4">
            <a:extLst>
              <a:ext uri="{FF2B5EF4-FFF2-40B4-BE49-F238E27FC236}">
                <a16:creationId xmlns:a16="http://schemas.microsoft.com/office/drawing/2014/main" id="{37E2664B-E9FF-498C-BBBC-54D3D0D51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39FE2-7AFB-44FC-95DF-730DAF2ABC5F}"/>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74202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759A-B5DB-4C56-910A-D90772CF16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916C68-3E2C-47A9-95D5-227104207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6876D9-8E27-41AA-AF63-16C14BE194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3FDF31-A7D1-43FE-8D46-283580DA30C0}"/>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6" name="Footer Placeholder 5">
            <a:extLst>
              <a:ext uri="{FF2B5EF4-FFF2-40B4-BE49-F238E27FC236}">
                <a16:creationId xmlns:a16="http://schemas.microsoft.com/office/drawing/2014/main" id="{CC41F6AB-7F6F-4CE3-A8CF-9D1F15C1C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5DDFC-B409-4418-A8E6-C60508E3A212}"/>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192393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9BAF-31F5-4565-818A-E3989465D0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E98AD3-FA91-49BC-93AC-D65E51A42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274C1-DE2B-480D-BB71-B9D55F2A99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30196D-0232-409F-91A8-78A79EED0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82357-9273-4992-8434-E3310BCFE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47A600-FE01-4A21-8921-B74B5C418221}"/>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8" name="Footer Placeholder 7">
            <a:extLst>
              <a:ext uri="{FF2B5EF4-FFF2-40B4-BE49-F238E27FC236}">
                <a16:creationId xmlns:a16="http://schemas.microsoft.com/office/drawing/2014/main" id="{A6717EA8-206F-4F6F-AE53-7DB2E393D7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754CCD-A536-465E-BB2B-5255DC92D1F6}"/>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26986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AD14-12AF-4002-A75B-6AFA4D8B44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552C88-B9F4-4370-8114-591FB3EEB02D}"/>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4" name="Footer Placeholder 3">
            <a:extLst>
              <a:ext uri="{FF2B5EF4-FFF2-40B4-BE49-F238E27FC236}">
                <a16:creationId xmlns:a16="http://schemas.microsoft.com/office/drawing/2014/main" id="{555351C0-1B17-4D81-B191-5C1C505940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975125-1870-4074-B79E-BE6A0A7AABC7}"/>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32726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B5A7F-F864-45E3-8468-A0F7BFA00131}"/>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3" name="Footer Placeholder 2">
            <a:extLst>
              <a:ext uri="{FF2B5EF4-FFF2-40B4-BE49-F238E27FC236}">
                <a16:creationId xmlns:a16="http://schemas.microsoft.com/office/drawing/2014/main" id="{0F0F1CEA-FB15-4529-AC16-DFCE8D84BE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6C6DC2-C242-4D5A-9BB9-41E3CF8352AC}"/>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1933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ACB7-A9F9-4E1C-A673-72FBDF5A0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11B1A-5C16-48DD-8870-32F4E59BD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3F27D5-FE5E-4F6F-BBC6-72D21817C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F2180-92A5-4D6C-8DC2-4F984DF61F18}"/>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6" name="Footer Placeholder 5">
            <a:extLst>
              <a:ext uri="{FF2B5EF4-FFF2-40B4-BE49-F238E27FC236}">
                <a16:creationId xmlns:a16="http://schemas.microsoft.com/office/drawing/2014/main" id="{B4CDDB30-E7BA-4A6F-ACEB-926834F49E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F25E1E-8008-4CB0-B7DA-17EC64D12A26}"/>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116069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77D2-E39A-41E7-BF61-32733D883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4A3926-A331-4780-8917-AB8BAA2D5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A0A822-BC51-4B03-9BEA-439E405F9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1E280-747A-4A84-8E76-7C7B3E5E9705}"/>
              </a:ext>
            </a:extLst>
          </p:cNvPr>
          <p:cNvSpPr>
            <a:spLocks noGrp="1"/>
          </p:cNvSpPr>
          <p:nvPr>
            <p:ph type="dt" sz="half" idx="10"/>
          </p:nvPr>
        </p:nvSpPr>
        <p:spPr/>
        <p:txBody>
          <a:bodyPr/>
          <a:lstStyle/>
          <a:p>
            <a:fld id="{C2D48268-E958-4244-9FB9-C8CBC607B7F3}" type="datetimeFigureOut">
              <a:rPr lang="en-GB" smtClean="0"/>
              <a:t>13/07/2022</a:t>
            </a:fld>
            <a:endParaRPr lang="en-GB"/>
          </a:p>
        </p:txBody>
      </p:sp>
      <p:sp>
        <p:nvSpPr>
          <p:cNvPr id="6" name="Footer Placeholder 5">
            <a:extLst>
              <a:ext uri="{FF2B5EF4-FFF2-40B4-BE49-F238E27FC236}">
                <a16:creationId xmlns:a16="http://schemas.microsoft.com/office/drawing/2014/main" id="{44083ACB-EFC8-46DF-B8C7-2829CF69E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55B7A6-D918-47AB-8368-B90498114B50}"/>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34236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273D7-EC15-452C-9D3C-EF9DC67DC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2FF20E-4C78-48C1-9DED-ED1E8A3FD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9124-27AB-4E04-B029-7C8A3BDF5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48268-E958-4244-9FB9-C8CBC607B7F3}" type="datetimeFigureOut">
              <a:rPr lang="en-GB" smtClean="0"/>
              <a:t>13/07/2022</a:t>
            </a:fld>
            <a:endParaRPr lang="en-GB"/>
          </a:p>
        </p:txBody>
      </p:sp>
      <p:sp>
        <p:nvSpPr>
          <p:cNvPr id="5" name="Footer Placeholder 4">
            <a:extLst>
              <a:ext uri="{FF2B5EF4-FFF2-40B4-BE49-F238E27FC236}">
                <a16:creationId xmlns:a16="http://schemas.microsoft.com/office/drawing/2014/main" id="{4CE07F63-1CC3-4AB5-9A02-8566A6127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970DB5-9127-44DD-B567-6E0D57A98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73470-F76B-4DC6-A7FC-37404B85E88D}" type="slidenum">
              <a:rPr lang="en-GB" smtClean="0"/>
              <a:t>‹#›</a:t>
            </a:fld>
            <a:endParaRPr lang="en-GB"/>
          </a:p>
        </p:txBody>
      </p:sp>
    </p:spTree>
    <p:extLst>
      <p:ext uri="{BB962C8B-B14F-4D97-AF65-F5344CB8AC3E}">
        <p14:creationId xmlns:p14="http://schemas.microsoft.com/office/powerpoint/2010/main" val="59570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gov.wales/sites/default/files/publications/2022-01/curriculum-for-wales-relationships-sexuality-education-code.pdf" TargetMode="External"/><Relationship Id="rId4" Type="http://schemas.openxmlformats.org/officeDocument/2006/relationships/image" Target="../media/image12.tm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9BCD2-F604-4BAE-8CE2-BC496EBC81BF}"/>
              </a:ext>
            </a:extLst>
          </p:cNvPr>
          <p:cNvSpPr txBox="1"/>
          <p:nvPr/>
        </p:nvSpPr>
        <p:spPr>
          <a:xfrm>
            <a:off x="1332089" y="609600"/>
            <a:ext cx="8615528" cy="5497689"/>
          </a:xfrm>
          <a:prstGeom prst="rect">
            <a:avLst/>
          </a:prstGeom>
          <a:noFill/>
          <a:ln w="63500">
            <a:solidFill>
              <a:srgbClr val="92D050"/>
            </a:solidFill>
          </a:ln>
        </p:spPr>
        <p:txBody>
          <a:bodyPr wrap="square" rtlCol="0">
            <a:spAutoFit/>
          </a:bodyPr>
          <a:lstStyle/>
          <a:p>
            <a:endParaRPr lang="en-GB" dirty="0"/>
          </a:p>
        </p:txBody>
      </p:sp>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2"/>
          <a:stretch>
            <a:fillRect/>
          </a:stretch>
        </p:blipFill>
        <p:spPr>
          <a:xfrm>
            <a:off x="10101223" y="5658530"/>
            <a:ext cx="1670449" cy="926672"/>
          </a:xfrm>
          <a:prstGeom prst="rect">
            <a:avLst/>
          </a:prstGeom>
        </p:spPr>
      </p:pic>
      <p:pic>
        <p:nvPicPr>
          <p:cNvPr id="5" name="Picture 4">
            <a:extLst>
              <a:ext uri="{FF2B5EF4-FFF2-40B4-BE49-F238E27FC236}">
                <a16:creationId xmlns:a16="http://schemas.microsoft.com/office/drawing/2014/main" id="{D41F31A0-D334-4017-A97A-F587A2604624}"/>
              </a:ext>
            </a:extLst>
          </p:cNvPr>
          <p:cNvPicPr/>
          <p:nvPr/>
        </p:nvPicPr>
        <p:blipFill>
          <a:blip r:embed="rId3"/>
          <a:stretch>
            <a:fillRect/>
          </a:stretch>
        </p:blipFill>
        <p:spPr>
          <a:xfrm>
            <a:off x="2911152" y="1782531"/>
            <a:ext cx="5345430" cy="2863215"/>
          </a:xfrm>
          <a:prstGeom prst="rect">
            <a:avLst/>
          </a:prstGeom>
        </p:spPr>
      </p:pic>
      <p:sp>
        <p:nvSpPr>
          <p:cNvPr id="6" name="TextBox 5">
            <a:extLst>
              <a:ext uri="{FF2B5EF4-FFF2-40B4-BE49-F238E27FC236}">
                <a16:creationId xmlns:a16="http://schemas.microsoft.com/office/drawing/2014/main" id="{981E96F6-0AD4-493B-8640-58145915DD55}"/>
              </a:ext>
            </a:extLst>
          </p:cNvPr>
          <p:cNvSpPr txBox="1"/>
          <p:nvPr/>
        </p:nvSpPr>
        <p:spPr>
          <a:xfrm>
            <a:off x="1846959" y="972396"/>
            <a:ext cx="7585788" cy="584775"/>
          </a:xfrm>
          <a:prstGeom prst="rect">
            <a:avLst/>
          </a:prstGeom>
          <a:noFill/>
        </p:spPr>
        <p:txBody>
          <a:bodyPr wrap="square" rtlCol="0">
            <a:spAutoFit/>
          </a:bodyPr>
          <a:lstStyle/>
          <a:p>
            <a:r>
              <a:rPr lang="en-GB" sz="3200" b="1" dirty="0"/>
              <a:t>Relationships and Sexuality Education (RSE)</a:t>
            </a:r>
          </a:p>
        </p:txBody>
      </p:sp>
      <p:sp>
        <p:nvSpPr>
          <p:cNvPr id="11" name="TextBox 10">
            <a:extLst>
              <a:ext uri="{FF2B5EF4-FFF2-40B4-BE49-F238E27FC236}">
                <a16:creationId xmlns:a16="http://schemas.microsoft.com/office/drawing/2014/main" id="{F6D976B8-4103-4853-AE01-0BD82D13C808}"/>
              </a:ext>
            </a:extLst>
          </p:cNvPr>
          <p:cNvSpPr txBox="1"/>
          <p:nvPr/>
        </p:nvSpPr>
        <p:spPr>
          <a:xfrm>
            <a:off x="2020913" y="5008441"/>
            <a:ext cx="7585788" cy="584775"/>
          </a:xfrm>
          <a:prstGeom prst="rect">
            <a:avLst/>
          </a:prstGeom>
          <a:noFill/>
        </p:spPr>
        <p:txBody>
          <a:bodyPr wrap="square" rtlCol="0">
            <a:spAutoFit/>
          </a:bodyPr>
          <a:lstStyle/>
          <a:p>
            <a:r>
              <a:rPr lang="en-GB" sz="3200" b="1" dirty="0"/>
              <a:t>Information leaflet for parents and carers</a:t>
            </a:r>
          </a:p>
        </p:txBody>
      </p:sp>
    </p:spTree>
    <p:extLst>
      <p:ext uri="{BB962C8B-B14F-4D97-AF65-F5344CB8AC3E}">
        <p14:creationId xmlns:p14="http://schemas.microsoft.com/office/powerpoint/2010/main" val="279544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1E96F6-0AD4-493B-8640-58145915DD55}"/>
              </a:ext>
            </a:extLst>
          </p:cNvPr>
          <p:cNvSpPr txBox="1"/>
          <p:nvPr/>
        </p:nvSpPr>
        <p:spPr>
          <a:xfrm>
            <a:off x="491692" y="381000"/>
            <a:ext cx="3614628" cy="1968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dirty="0">
                <a:ea typeface="+mj-ea"/>
                <a:cs typeface="+mj-cs"/>
              </a:rPr>
              <a:t>The purpose of this leaflet is to provide you with information on how and what and will be taught to the children in Key Stage 2.</a:t>
            </a:r>
          </a:p>
        </p:txBody>
      </p:sp>
      <p:sp>
        <p:nvSpPr>
          <p:cNvPr id="11" name="TextBox 10">
            <a:extLst>
              <a:ext uri="{FF2B5EF4-FFF2-40B4-BE49-F238E27FC236}">
                <a16:creationId xmlns:a16="http://schemas.microsoft.com/office/drawing/2014/main" id="{F6D976B8-4103-4853-AE01-0BD82D13C808}"/>
              </a:ext>
            </a:extLst>
          </p:cNvPr>
          <p:cNvSpPr txBox="1"/>
          <p:nvPr/>
        </p:nvSpPr>
        <p:spPr>
          <a:xfrm>
            <a:off x="4703723" y="381000"/>
            <a:ext cx="6966451" cy="1968373"/>
          </a:xfrm>
          <a:prstGeom prst="rect">
            <a:avLst/>
          </a:prstGeom>
        </p:spPr>
        <p:txBody>
          <a:bodyPr vert="horz" lIns="91440" tIns="45720" rIns="91440" bIns="45720" rtlCol="0" anchor="ctr">
            <a:noAutofit/>
          </a:bodyPr>
          <a:lstStyle/>
          <a:p>
            <a:pPr>
              <a:lnSpc>
                <a:spcPct val="90000"/>
              </a:lnSpc>
              <a:spcAft>
                <a:spcPts val="600"/>
              </a:spcAft>
            </a:pPr>
            <a:r>
              <a:rPr lang="en-US" sz="1400" dirty="0"/>
              <a:t>RSE will be taught through:</a:t>
            </a:r>
          </a:p>
          <a:p>
            <a:pPr marL="285750" indent="-228600">
              <a:lnSpc>
                <a:spcPct val="90000"/>
              </a:lnSpc>
              <a:spcAft>
                <a:spcPts val="600"/>
              </a:spcAft>
              <a:buFont typeface="Arial" panose="020B0604020202020204" pitchFamily="34" charset="0"/>
              <a:buChar char="•"/>
            </a:pPr>
            <a:r>
              <a:rPr lang="en-US" sz="1400" dirty="0"/>
              <a:t>The Curriculum for Wales Areas of Learning and Experience, e.g., Health and Wellbeing, Humanities, Science and Technology, Languages, Literacy and Communication</a:t>
            </a:r>
          </a:p>
          <a:p>
            <a:pPr marL="285750" indent="-228600">
              <a:lnSpc>
                <a:spcPct val="90000"/>
              </a:lnSpc>
              <a:spcAft>
                <a:spcPts val="600"/>
              </a:spcAft>
              <a:buFont typeface="Arial" panose="020B0604020202020204" pitchFamily="34" charset="0"/>
              <a:buChar char="•"/>
            </a:pPr>
            <a:r>
              <a:rPr lang="en-US" sz="1400" dirty="0"/>
              <a:t>Cross-cutting themes, e.g., Goals and Aspirations, Citizenship</a:t>
            </a:r>
          </a:p>
          <a:p>
            <a:pPr marL="285750" indent="-228600">
              <a:lnSpc>
                <a:spcPct val="90000"/>
              </a:lnSpc>
              <a:spcAft>
                <a:spcPts val="600"/>
              </a:spcAft>
              <a:buFont typeface="Arial" panose="020B0604020202020204" pitchFamily="34" charset="0"/>
              <a:buChar char="•"/>
            </a:pPr>
            <a:r>
              <a:rPr lang="en-US" sz="1400" dirty="0"/>
              <a:t>Circle time activities</a:t>
            </a:r>
          </a:p>
          <a:p>
            <a:pPr marL="285750" indent="-228600">
              <a:lnSpc>
                <a:spcPct val="90000"/>
              </a:lnSpc>
              <a:spcAft>
                <a:spcPts val="600"/>
              </a:spcAft>
              <a:buFont typeface="Arial" panose="020B0604020202020204" pitchFamily="34" charset="0"/>
              <a:buChar char="•"/>
            </a:pPr>
            <a:r>
              <a:rPr lang="en-US" sz="1400" dirty="0"/>
              <a:t>Storybooks</a:t>
            </a:r>
          </a:p>
          <a:p>
            <a:pPr marL="285750" indent="-228600">
              <a:lnSpc>
                <a:spcPct val="90000"/>
              </a:lnSpc>
              <a:spcAft>
                <a:spcPts val="600"/>
              </a:spcAft>
              <a:buFont typeface="Arial" panose="020B0604020202020204" pitchFamily="34" charset="0"/>
              <a:buChar char="•"/>
            </a:pPr>
            <a:r>
              <a:rPr lang="en-US" sz="1400" dirty="0"/>
              <a:t>Welsh Government and Public Health Wales approved resources, e.g., </a:t>
            </a:r>
            <a:r>
              <a:rPr lang="en-US" sz="1400" dirty="0" err="1"/>
              <a:t>Tyfu</a:t>
            </a:r>
            <a:r>
              <a:rPr lang="en-US" sz="1400" dirty="0"/>
              <a:t> i </a:t>
            </a:r>
            <a:r>
              <a:rPr lang="en-US" sz="1400" dirty="0" err="1"/>
              <a:t>Fyny</a:t>
            </a:r>
            <a:r>
              <a:rPr lang="en-US" sz="1400" dirty="0"/>
              <a:t> / Growing Up, Making Sense of Growing Up and Keeping Safe</a:t>
            </a:r>
          </a:p>
          <a:p>
            <a:pPr marL="285750" indent="-228600">
              <a:lnSpc>
                <a:spcPct val="90000"/>
              </a:lnSpc>
              <a:spcAft>
                <a:spcPts val="600"/>
              </a:spcAft>
              <a:buFont typeface="Arial" panose="020B0604020202020204" pitchFamily="34" charset="0"/>
              <a:buChar char="•"/>
            </a:pPr>
            <a:r>
              <a:rPr lang="en-US" sz="1400" dirty="0"/>
              <a:t>Informal opportunities that arise in the classroom   </a:t>
            </a:r>
          </a:p>
        </p:txBody>
      </p:sp>
      <p:pic>
        <p:nvPicPr>
          <p:cNvPr id="7" name="Picture 6">
            <a:extLst>
              <a:ext uri="{FF2B5EF4-FFF2-40B4-BE49-F238E27FC236}">
                <a16:creationId xmlns:a16="http://schemas.microsoft.com/office/drawing/2014/main" id="{B18192BF-2ACC-456D-A51B-80C1D2DEA554}"/>
              </a:ext>
            </a:extLst>
          </p:cNvPr>
          <p:cNvPicPr/>
          <p:nvPr/>
        </p:nvPicPr>
        <p:blipFill>
          <a:blip r:embed="rId2"/>
          <a:stretch>
            <a:fillRect/>
          </a:stretch>
        </p:blipFill>
        <p:spPr>
          <a:xfrm>
            <a:off x="491691" y="2541701"/>
            <a:ext cx="1028645" cy="3609280"/>
          </a:xfrm>
          <a:prstGeom prst="rect">
            <a:avLst/>
          </a:prstGeom>
        </p:spPr>
      </p:pic>
      <p:pic>
        <p:nvPicPr>
          <p:cNvPr id="2" name="Picture 1">
            <a:extLst>
              <a:ext uri="{FF2B5EF4-FFF2-40B4-BE49-F238E27FC236}">
                <a16:creationId xmlns:a16="http://schemas.microsoft.com/office/drawing/2014/main" id="{BC4D8A81-6BD5-43D3-8AA0-952CD3554BCD}"/>
              </a:ext>
            </a:extLst>
          </p:cNvPr>
          <p:cNvPicPr>
            <a:picLocks noChangeAspect="1"/>
          </p:cNvPicPr>
          <p:nvPr/>
        </p:nvPicPr>
        <p:blipFill>
          <a:blip r:embed="rId3"/>
          <a:stretch>
            <a:fillRect/>
          </a:stretch>
        </p:blipFill>
        <p:spPr>
          <a:xfrm>
            <a:off x="8648488" y="2679667"/>
            <a:ext cx="1452735" cy="3609280"/>
          </a:xfrm>
          <a:prstGeom prst="rect">
            <a:avLst/>
          </a:prstGeom>
        </p:spPr>
      </p:pic>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4"/>
          <a:stretch>
            <a:fillRect/>
          </a:stretch>
        </p:blipFill>
        <p:spPr>
          <a:xfrm>
            <a:off x="10101223" y="5658530"/>
            <a:ext cx="1670449" cy="926672"/>
          </a:xfrm>
          <a:prstGeom prst="rect">
            <a:avLst/>
          </a:prstGeom>
        </p:spPr>
      </p:pic>
      <p:pic>
        <p:nvPicPr>
          <p:cNvPr id="27" name="Picture 26">
            <a:extLst>
              <a:ext uri="{FF2B5EF4-FFF2-40B4-BE49-F238E27FC236}">
                <a16:creationId xmlns:a16="http://schemas.microsoft.com/office/drawing/2014/main" id="{66ADC9A3-308F-43A3-9A49-251DF09D45CF}"/>
              </a:ext>
            </a:extLst>
          </p:cNvPr>
          <p:cNvPicPr>
            <a:picLocks noChangeAspect="1"/>
          </p:cNvPicPr>
          <p:nvPr/>
        </p:nvPicPr>
        <p:blipFill>
          <a:blip r:embed="rId5"/>
          <a:stretch>
            <a:fillRect/>
          </a:stretch>
        </p:blipFill>
        <p:spPr>
          <a:xfrm>
            <a:off x="2300893" y="2645800"/>
            <a:ext cx="1835055" cy="1975275"/>
          </a:xfrm>
          <a:prstGeom prst="rect">
            <a:avLst/>
          </a:prstGeom>
        </p:spPr>
      </p:pic>
      <p:pic>
        <p:nvPicPr>
          <p:cNvPr id="31" name="Picture 30">
            <a:extLst>
              <a:ext uri="{FF2B5EF4-FFF2-40B4-BE49-F238E27FC236}">
                <a16:creationId xmlns:a16="http://schemas.microsoft.com/office/drawing/2014/main" id="{9814D1BA-19FB-4B12-B16C-230B42D9C8EC}"/>
              </a:ext>
            </a:extLst>
          </p:cNvPr>
          <p:cNvPicPr>
            <a:picLocks noChangeAspect="1"/>
          </p:cNvPicPr>
          <p:nvPr/>
        </p:nvPicPr>
        <p:blipFill>
          <a:blip r:embed="rId6"/>
          <a:stretch>
            <a:fillRect/>
          </a:stretch>
        </p:blipFill>
        <p:spPr>
          <a:xfrm>
            <a:off x="6351494" y="2620167"/>
            <a:ext cx="1859441" cy="2025251"/>
          </a:xfrm>
          <a:prstGeom prst="rect">
            <a:avLst/>
          </a:prstGeom>
        </p:spPr>
      </p:pic>
      <p:pic>
        <p:nvPicPr>
          <p:cNvPr id="32" name="Picture 31">
            <a:extLst>
              <a:ext uri="{FF2B5EF4-FFF2-40B4-BE49-F238E27FC236}">
                <a16:creationId xmlns:a16="http://schemas.microsoft.com/office/drawing/2014/main" id="{0F59F560-6A58-44B4-8660-3CD29D9CFD8A}"/>
              </a:ext>
            </a:extLst>
          </p:cNvPr>
          <p:cNvPicPr>
            <a:picLocks noChangeAspect="1"/>
          </p:cNvPicPr>
          <p:nvPr/>
        </p:nvPicPr>
        <p:blipFill>
          <a:blip r:embed="rId7"/>
          <a:stretch>
            <a:fillRect/>
          </a:stretch>
        </p:blipFill>
        <p:spPr>
          <a:xfrm>
            <a:off x="2300893" y="4686329"/>
            <a:ext cx="1822862" cy="1987468"/>
          </a:xfrm>
          <a:prstGeom prst="rect">
            <a:avLst/>
          </a:prstGeom>
        </p:spPr>
      </p:pic>
      <p:pic>
        <p:nvPicPr>
          <p:cNvPr id="33" name="Picture 32" descr="Growing Up - Google Chrome">
            <a:extLst>
              <a:ext uri="{FF2B5EF4-FFF2-40B4-BE49-F238E27FC236}">
                <a16:creationId xmlns:a16="http://schemas.microsoft.com/office/drawing/2014/main" id="{23DA2152-10C0-4EC0-BC04-1E34A51190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098" t="13062" r="32184" b="6685"/>
          <a:stretch/>
        </p:blipFill>
        <p:spPr>
          <a:xfrm>
            <a:off x="4309165" y="4700415"/>
            <a:ext cx="1834898" cy="1995940"/>
          </a:xfrm>
          <a:prstGeom prst="rect">
            <a:avLst/>
          </a:prstGeom>
        </p:spPr>
      </p:pic>
      <p:pic>
        <p:nvPicPr>
          <p:cNvPr id="3" name="Picture 2">
            <a:extLst>
              <a:ext uri="{FF2B5EF4-FFF2-40B4-BE49-F238E27FC236}">
                <a16:creationId xmlns:a16="http://schemas.microsoft.com/office/drawing/2014/main" id="{68C0A689-4EF2-41A1-9E00-133EC53D12E1}"/>
              </a:ext>
            </a:extLst>
          </p:cNvPr>
          <p:cNvPicPr>
            <a:picLocks noChangeAspect="1"/>
          </p:cNvPicPr>
          <p:nvPr/>
        </p:nvPicPr>
        <p:blipFill>
          <a:blip r:embed="rId9"/>
          <a:stretch>
            <a:fillRect/>
          </a:stretch>
        </p:blipFill>
        <p:spPr>
          <a:xfrm>
            <a:off x="4369249" y="2683992"/>
            <a:ext cx="1767993" cy="1938696"/>
          </a:xfrm>
          <a:prstGeom prst="rect">
            <a:avLst/>
          </a:prstGeom>
        </p:spPr>
      </p:pic>
      <p:pic>
        <p:nvPicPr>
          <p:cNvPr id="5" name="Picture 4">
            <a:extLst>
              <a:ext uri="{FF2B5EF4-FFF2-40B4-BE49-F238E27FC236}">
                <a16:creationId xmlns:a16="http://schemas.microsoft.com/office/drawing/2014/main" id="{96180370-FB97-4420-AAD6-EAF1C8B306B7}"/>
              </a:ext>
            </a:extLst>
          </p:cNvPr>
          <p:cNvPicPr>
            <a:picLocks noChangeAspect="1"/>
          </p:cNvPicPr>
          <p:nvPr/>
        </p:nvPicPr>
        <p:blipFill>
          <a:blip r:embed="rId10"/>
          <a:stretch>
            <a:fillRect/>
          </a:stretch>
        </p:blipFill>
        <p:spPr>
          <a:xfrm>
            <a:off x="6351494" y="4714983"/>
            <a:ext cx="1835055" cy="1981372"/>
          </a:xfrm>
          <a:prstGeom prst="rect">
            <a:avLst/>
          </a:prstGeom>
        </p:spPr>
      </p:pic>
    </p:spTree>
    <p:extLst>
      <p:ext uri="{BB962C8B-B14F-4D97-AF65-F5344CB8AC3E}">
        <p14:creationId xmlns:p14="http://schemas.microsoft.com/office/powerpoint/2010/main" val="11734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AutoShape 13" descr="data:image/jpeg;base64,/9j/4AAQSkZJRgABAQAAAQABAAD/2wCEAAkGBxQTEhUUEhQWFBUUFhcVFBUWFxQWFxcXFxcXFxQWFxUYHCggGBolHBUWITEhJSkrLi4uFx8zODMsNygtLiwBCgoKDg0OGxAQGywkHyQsLCwsLCwsLCwsLCwsLCwsLCwsLCwsLCwsLCwsLCwsLCwsLCwsLCwsLCwsLCwsLCwsLP/AABEIALcBEwMBEQACEQEDEQH/xAAcAAABBQEBAQAAAAAAAAAAAAAFAgMEBgcBAAj/xAA9EAACAAQEAwYEBAQGAwEBAAABAgADBBEFEiExBkFREyJhcYGRBzKhsRRCUsEj0eHwFRZicoKSM0NTRCT/xAAbAQACAwEBAQAAAAAAAAAAAAACAwABBAUGB//EADARAAICAQQBBAEDBAAHAAAAAAABAgMRBBIhMRMFIkFRFBUyYVJxkaEGIyQzQoHR/9oADAMBAAIRAxEAPwDY1EQs7EIeiEPRCHohD0Qh6IQ9EIeiEPRCHDEIeiEMp+NE7RB0B/Yw+P7WUl7jETGdrDNi6GzEKZr3wUk/wpjdW/pGyle0w6h8mqyJgU3YgAAkk6ARJLgUjOeMPioJM1pdMgexsXY93/iBvC9+ENjXkqj/ABarG2CAXubL9IitX0E6l9BzAvixnmKtRLAU2BdT8vjbpBK1MB1fRp0ioV1DowZSLgg3BhgprHDMr4ofNUv7Ry9THMzqaaUVAFEQjY0P3IaYRaTJlAvFlPdHVhGjTJ7zPqGtrNBweXZFHhHXWcHKZbMOl6RTZAgFiiiTIGkC2WkSEGkC2gsDRiZTJhnrRMomGeicF8nYhD0QgUEYzSdiEPRCHohDkQh2IQ9EKPRZZ6KIciEPRCHoshlfxxsFpz17QHyGS33MNh0UYnWsM3dhc+zRDojwARr3w3xCXS4e06abKCT4kkmwA6mNtfETDcnKXBXMa4rqMQmFATLlX0RSRp/qI3P0jLfdhGiilMl4fwrLABYFj46xybNTLo61dEUgyvDku3/jHsP5Qpaif2MdUfoDYlwrK3ClT1XSH16iS7FT08WTOFMbmUDdjObNTvcq2pynnpyjq03prk5V9DT4B2NVQmTJjI176iEWt78sfXFbOAdSmYPmv9YqVkfgqNb+QjLmnzhe8Yq8nf8AHJaOqvLzX8BGjT+5me5YLjScQyLayyPSNm2ZjbiHKPiCTYaEehibZFe0m/49Tj5pgHmQIF2NBKvJLpsXkMO7MU+oivJkvx4CEqul2tmHvC5ZYSQ4JqnmPeBywsIUuU9IpTK2iuzWC8jRNiPdiItWMmw5+GEFvJsJcJCOXiEPXiEPExCDdRUoilnZUUC5ZiAAOpJ2iEMn42+LqANLoDmbMVaaQctraNLPPXn4dDFotJmdn4h4iQAaudpfZrH3EQNJDkn4h16//qnG/wCp7/fz+kCTaixYD8XqmXpPHbrfckKw9QLH2iZL2I0nhXj+mriERik4i/ZMDfxyts3pF5FuOCzGYesQo52p6xZDJ/jfOJMtb7KSB0va8OgvayvkxxoS+zShJgSwvMxOZ+HlyL2Qd63U+PvDnL24EuOHkNcF0gJvzvv4RztSzbp4/JfZdYq6JLaZbcqBYepjBs+zZvDGGzRMGqlT0NoFwSI5Mg4yUT5iBeLUWWplZxemD08y2thmBHhG6jKfJmuw1kj/AA6pZU7tA/8A5FFwD0g9VKWDPTgNYjQqDpGKLZpygOaexjXBiXwwbieEM3fT5hyjVp7dr5M9sMohy8TnJe67bx01N9mFwReeE8YSfJLMACt7xJ2JRyDGHuwBcXplnEsDeOROyUpZ+DrRrjGJXpWGzy9pIYnw2g42pdgSrb6LpwvRTs4SfmUnUG5jZp7YzMd9TgWeuoJiIxV2BA6xp2xMykwRgNbUuxHak26gQiNabGyk0gzMxeolkA2MH4Yg+RhGTjc22q/WBemRflHhjz/oP0gfxieUKyMclOLhvcWipaaaKjqq38k1JoIuDeEuuS7HKyMujpeBDGampWWjTJhyoilmJ5AakxCI+duOeNJ1fNcB2SmBtLlA2FgdGcDdjvrtFZDSKj2UTJeBQpiYrIW0T2JB1F/CJuK24PE8gLReUUKkVDIQQSpGoIJBB6gjaIQ2n4acftUn8NUsDNAvLfRc4G62/Vb3iwHE0UNFgsx741Tv4wHRRD4rMSs4MsMs9D7GFuuzvA5Th9iCYDEkw+GiTfa5i2xTNL4Koh2Abe97ny5RytTP3HToS2hYVc/tMiSgEA+Y7eQAubmFKMXHLYyUnF8IKUkwrctYG2whbzkN4YAq8aRpmSYCxJIVQpJ9hDoQk1wA5Rj2coklnP2YsrowZehsdbcjD6208MXYk45RWPh/XLIqJhdSVyML9O8D9bRpujuiYq+GXrDJP4ps5GVAdjzjE44NUWSsawcvrLAFjbTpFwkXNIew3hzLq+t4bkThEleF5eWYCL5r2joQm8GCxLcZ9gWCTJdROkjQFrL0sYDUWOKwP09e55LngXARLntW7vQRkTzwPk8MsVTJlUuVEl7m1wIBhJ5GKhA81QN11jVpIvdlGbUzW3DHcfmZZL+UdQ5qRXuA1urMeZMBEOxhSvF5gENzwLDUqULQGS8HjTiJkmCNVTEAyqALQ+O75Zgk4/CIjVJQd0kQzYn2hbtlHpjEzFptiM384L8eGeivy7Euyl/EbHpwkCQJjETfmHPKOV/OM2trrguDf6dbOzLZntJRkxyG8HZSJrYWbgWgN4zaHMJwW+4hM7MDYwCz8MrbRbnmevrCPOxqqTPU/BiEEldSPaI9Q0R0RB2LcBdwGV8wvcHY84dXqueRc9OscFFeXMkuCLoym6kaEEbEGNuVJZMcouLN04I4wFTKUFh2qgCYh0sbDvL1BhDk4Pkc6lNZiSX4RSurHnVJ7igBEvodNzG+q5beEYLa5J4AXFGCSEcrLliw6CO3pZRnH3HC1TthLMclRqcEln8tvSND09UvhCIa7UR7yJquHkKBRYHu27t2LN/q6R5PXz8WpcV0ex0MfNpoyfZeeF8DMuSivoqi1uZ8THKse55NsVt9p7E8bCN2Um19iQLsPIc4HbjkclngApxBPWaFnrdOTFbN4a7QzbFrOS0+cD9akvt1sOyZhmu1gB1IIiRm0vayTqTfIQocPlrmdT3dc8wmyE8wDzMA7JZK8axgg0XC1P2haQ+a4OZA2bfnrreH/kSxgzvTpPJesOokSUFW2m/9RA5yLfBMMoCDUSbhuqDEDJvfXyhsFkXN4RJDWAjbHhGGXLKNxPXCTOzoNVsT425RmveWbdMsIvXC2MLUSlmKLAjnv4wpLDJPkl12W9yLkRUmXEGo6liQNY36NcZMerxkD8YTssho254MceyNwOlpF+sUiT7JTG86D+AQ4DABHbxCFckVNzrHRcDiRmPTJWbW8UuAnydSm67xTk2TYZzxdQTp1Q7pKdpcoBcwUlQd2N/URy/Ubouaj9Hf9OolGvcCaGUb/wB8o5spZOmoh+nQabX+sJbDSLBhVGeekZ5yGxRZJNKANRCw8khZAi8FZI1RTiJgvJUMe4YSaS1tTe/j0h1driDOtSKhQ4aZdQoGjXGUHbQ3F/DSNUpKUciIR2vCNhM3+EHbQgd617RKJPcl9g6iPDbBrVso8xHWVd64RynOnGWNGZIJ1tBxeoUW/oBqlvBNkYLLziYRoAMo8ev1jgay3y2bjtaaLrr2o7jlUETKpsTp+0Zs8GmCe7LMurTNk1Bm5RMZTZV6L+o2h6ipQw2KtslXLckTF4zKL/EpvEZZmYX6gMutvOE/jJ9SBjrE/wDxJE3iqXMRSZLMbAqRkI13BFyYn401xkN6yKfJGrOI1MsIJbKCNFOQey/WKWnl25E/Oj8Ig4fUGTMWcAVuQSuqkpzt1EPxlYKru3S5RqlPNuiTlBsw1HUHmYVDvDDsSySaOtDjfrGnrsTj6B9dxEkskcxyjoaTSTt5MOs1NdUcPsZoeJ0cHMcpHWN1+ilX1yYaNVGwpOJVrT5jAa3NltzjlX1yhLk69MltNM4Dwx5FOEmaHcesKksMm7JMxaqaWjEDNbb+ULwWjPhiVcrszSipbUKenKO96fGvbhnK1zlnKGuIsYmzJAWYhDc+fOG3xjH9omhyfaD2BYkkqmXN0ga63Iu2W3lkWn4jliZc7RqeklgyrVwzgNyuJZB/OIS9NNDVqIMlLjUr9YgPDP6GeSH2VtZsdXaeZVgsVRHOJ40F52iRS1pLAf3rpCra9sGx9F2+xR/kKVMhUBmF8jADKpYhMo3DAaG9iPWPEWSc5OTPoUEoQUUiqY1g4SbdPldiQOlze0VGZTiHsBwVFGYi5PWAlLJXQaMlV1sBAYyTcMTa9FGob/qdILaEkO01bLcd1h5X1i8YIOTF0i8FZB84dYEMo/E7BamSV31jTDmAtr3F3wsFpVm1uLH1Foup7ZJ/TF3rMcFEqWysV5qSPbSPYKTeJ/aPKxWMp/Z3CsXplm2nvlKnS4OW/iYw+o+WVe2rs36CEFLMy4VOMqUzSnVh1Ugj6R5OdVkf3JnoYSi+mBZmIIzEzG20ERRyh25Aaqqll1SzAy2KgAnUXF9G8NYKUXt4BeJdlo/zNJmKFaQjjxItpu2XLtCVKS+Bb08fhgo01I01poppYFiMoZgvUsQCNTtBeWaWAXQmsZOmslqR+HppCkjVsgZh0vcmBc5sZDTxxyzlTTPMBLgMxXKTYewAFgINNpZGbI9Fo4ZlWpkRuS29orOVkXOPJS+Jscm0U1gguswZlvyOzD3+8dzT0wurz8o51tkq5AKixB515kwgk+0ek0tahVweX18nbdghV9VdoOT3dmmqtVosvwoq5Yr1WbazIQpOwa4/a8c/W0Jx3YN1VrXBvFRIDDSwI2jhyjlGuE8EKTh4Y97YG9upgI1/YydnBB43lKtHNmADNKUsp8RrGujmWEZrOuTMxx5SFF7aWcx37t9Y030TXGQK5xC1PjtFOAS2UNoL6Q2uuyOGhNk4SymU7iGXLlzSstgw9D6R16pSceTk3VxT4AzzIbkUojXa+MCHhl8Bg8HGy0JdoiRTkxeHzLTFvtmW/wD2EJ1a/wCTLH0P9Of/AFEc/ZdMTS0pri4Nl625ajpHgPs+nqXuI9fQo2UG5y89ifE+cL6BTJ9JLAERFSGMTkzLEy7X5A7E+cWFBIqf+aJqzhIm0zh2NlsAyv1ysDbTeNCqTjnIt2Ylgl0lQkw3Vctzttr5dYQ208D/AIyHTPyqAYmci8cgqpxFDcAi/IfeL2hdFUk0TVFUX/JL7g/3bsfrDt22JT5kaLh8jLLt0EDDnsXYZrxrUCRVMCtxMAcev9RHqNLZuoj99HnraXG6RQ58zMxbqSY1fAaXByTVPLN0Yr5H7iEWV12fuQ2FkodGgy8HnS1UTQC7os0dCHF7em0eX1UlCzCXB2tO98Ms9Kmy9UmAKeYIhDTfKY5L7Pf4VJN8ot4jQRak32FtQMxKUERjmNgLn0jXpqt8ksGe6e1FYkYm8tiUNr8uUdyzSVbcNHMhqbE85LRgPGH5Zm+m+0cfUenuCyjdRqk/3F6w7EWIutiOUcqUXE3JpgHj+lV6UuxAZWzL9iPUGOj6ZZNW7V0zFrYxcCi008rLydL+sewhlQWDzMq82tkCdP8AeBlYkaIwyWPAuE6qdLE6UAAflOax8xHPt9UoqlssD8EnyjT+AKyppVdK7NkGqzGYtbqDGO26i1rxvljoRklySMd+K9HKVxJYzZg2AVgpP+4i0HDRyz7ieT4M/wCJfinPqpDyOySWrizHMSbc7aWjTXp4wlkCUsooE43AEa7mmhUeB9p5012i9+2OEJ2KTyMtUHqYD8hoNadM7KqiTaLqvcpA2aeMY5CgURuOeaNKKHcwTyjlRcJD/wCBVh3WhbsaYzwRl0wXitMVlub/ACjf+UG5KcWgKanXYnn5LDwzxd28pTMlOGDdmctmBO2a3IR4LUQULmkfRqG51KT7Dc5rmMz7GxWB2WbWiIhJcXEEWkBK6kDmxGvWLTaDwhNHhwlaAWF8x6k+cC+SZ+CtcVYu0t8xRmlg2JXkbXF/PaGwgpcASlt5I855U5cuUpNWxsdGBIutx4ggwexw75L3KfXBcMCppYlgAi438SdSYXjIDk0FkXLe+sFt55A3ZKR8TOGmnylnyheZJzXA3aWdTpzIIv5Xjo+nX7ZbZdGTU15TkZFHoVysnNb+B3DqXtZ0uX/9JiIfJmAP0MLm/a2Euz6exrBVnSwBYFP/ABnpYWA8o87fX5F/J0aLXWzP8UwgG6zUsw/u4PSOQ91T5OrCUbVwBGwhV2v7mGq1st1pBjhTDEmTZgYZgJdiDr8xtb6Rs0snu3GTVrEcGdcd8PtR1DWUiS5vLbUjldSet47kLty57OQ4beiuS3HUQ6Eo/JTRYsI4peQAuXOAdyeXSMFvp8JvKZrr1bisMhY1jk2pfNMOg+VBsv8AXxjVpqIUr2iLbXZ2OYZTmaCFFyo1tvaOjXJYMU1zk4uAzJj2T1vyjLqNsPcaKIylwazwl2lPTLJNri+seX1NKttc/s6cKcLkmYjXF5TynawcEZukFXp4xsUs8oetJ5E8FLwrg6Sj3mt2icv7Ede7XzfEeBa9LwssMVPAtA4upZCejH7Rg/V2pYbFPQY+GVTEuF1lMwkEzbbi2o9Y7Gl1tc4+9mC/R27lsTYOHD1RNVmEuwXe+ntBy1tGcbkIdFkH7otACdII0ItBOLa3JcEjP4Zymld6D08HuBumtuEFQY6RzGSZfEDfqgFqYv5Al6cvon0vE7A7gwatg/kV+FKPQfw2RPrJ0iW8uYsic9ndRpaxbUj5b5bC9t4zarUxhB7ezTpdE3NORq9FwtTSkyyk7PpYk6nmb76x5WypWtyZ6SFjjhIFzpVj5Gx8xvHNlHa8HSi8rImY3jFJ8hJEd6thtB5CwhKhzc3F+Qi8Fbl8CUr+/wBnMlzEUjuzCUZCeY0N1PmLQW3gDPJBnU6sz2IYXF/PpFdDEyg8bt+FmS3knJMfNnIvqFAtz8SI26Vb+zHqXs6E8L8WsJlphtm5jY/XSDu02OUDTfnhmnYdigYAHnGP+Bzj8k2fVqqMzkBVBLE6Cw39LQVabktoE8Jcnz5iDAuzILKzMQNrDMbD2tHra+K1k48klJiaCoMqYs1fmlsHF+qm4+0VOOYMpdn0vwtxPJqqQVAcKoFnzEDIw+ZWJ2tHEcWmaex/FKOVOXvA+DLuPI9Iz2VRn2PrtlDop+IcNTJYZ750UE3Fr2AvciME9NJPg6Feqi1h9hrgvCll03akEPO77X3APyD0H3jbRHETFqLHKRziPBpdRJdJwBQqSb8tPmB5EWv6RogIZ8vzkAZgpuASFPUA6H2jTjgWO077A7w6qfwDJZJUadqF5JmE1rSpgdDY7eBv1ENivgGX2SJGMTZc/tc3O5HIjpaEamvcsDaLHF5RpYxxMgcHcXtHBnWoSwzqK325YAGNNNdsx56AdItwg2mjbo7IuPJOFU3yqRe3MxqhFTeGadRc668oliuqLAGQDYbhoXL0fSOWdxyf1OzHMSJQVc6W7s0hyH3tYxdvo9FsdsJlV+pvL3RJczHSNBJmKOYKwmv0GMep/wCxeq13kSUYgyowdKuwVShvcm1o6tFMtOuZZRzJpTFN8N2A7kwHzjRDWJSyKlp8obHAVQOa/WH/AJ8TO9HIzxaRByJ9TC/xofZt8jJUlEA7oynxN/qYZGtRXHJTeewpw3xDOop4nSTqNJiE2WYv6W8Oh5QFlasjjBIvDPpHh/GJVXTpPkm6ONjurDRkbxB0jjShtbTNKZXsdmdlPIPyzO8PMaEfb3jk6iO2WTp6aW6OBpmvCh3RHqaZnUqCVJGhG48YKJWfsg0cycpyuQhFgM/eRySdnABWwtvfeNSUZAYkufgYxXEshCVKdnmPcbdTvaxhcqmug4yhJcCqGpVUPQkm8BjPAawuTKOMcSNRUsVByJ3E0OtvmPv9o62mq2QycvU2bp4BA0Bv0jdDGMMySznKDmG8ZzpcsoQGYDuOb6eY5xllpITkaFqJKOBWO8Wz6pBLYhUHzKpPfI5t/KNWn0tdbyKtulLgDIbi3tG6PJnaGxsYmeGQ6lU4lmWHYS3IZkv3Sw2JHMxmUYjM8G1fCbjETpYpZ7fxZY/hlv8A2IOV/wBQjJqaccoZXI0ebTKyleoIProYyYQabyMV0+XTyru6oiIfmIGijS1/KLjHPCJu+zEONPic1VJMimRpSOtpjsRnYc1UD5QecaY0Y5AcjNmXSGNFEeXfNAR4ZbQTEdBLgSzwMWnyUPJIeYQEF2va3W+32MDc/aSK5C0jtpWkyU45XsTHLlpo2vOQ5RmhIqBmvqvmCIbX6Zh8PIdOolAfmTw28wi21rxqjo9pqt9Q8i2lwwDiKnlSwHc5ud7mOLqPTNZKftZUdTUE6rjWnWWclmbkOvraD0vpmrhL3sqWor7QnCeLZc4hTL1PTWOlLTSis5M/ljItElk3CgRmbecMLCH3qkUXNgPGKSbKfBCPENN/9k/7QfjYO9GAmO0zMhN4HOAhe/n/AHpFdkNN+CmNGXMmSCdGs4Xqb2Nh1vYeojn6uvdyNrZqPFOG9vIJTV17yfuPUftHJur3I2UWbZFHwrFx8raEb3jmyi0zp8SWSzIwIBHSIhbIdauZSDsRrDFIuLwVirp5auGnNmRNVDHQeNtrwzMmsBSkuyk8V8VGaSknuy9iR+bwHhHW0mj2LfPs5l+q3+2PRVvxbfqPvHQbSRjSyxLT2YWJMUuSYwNTV2irI4QSFoYZHoqQ4hhsGA0OzRzHP7wUumCuyMu0ZkxjHZM1lIZSVZTdWBsQeRB5GGJrGCjSKP4vzxTskxAZ2WyTRYAnYF15Eb6bxklpo7sjFPgznEa2ZOcvOdpjk/M5LH67Q7ao8IHsjRWCxD84GRaGythC5LCLRJkm4Ea4PMRbFxeQcD1LNKkkGx3B6Eag/SGQWYtMqTwzRKP4iU1lWcpVrDMbXBPMxxb6pQnwaoyygxS8T4bN0zy/+VhC8zRbwEJVJQTPl7I+REGr7EVtQ5/lekbZV9LQS1Nn2TYht+Dqf9Ig/wAyxFbEdpOHZUproADFS1MpLDJsSJ1VVS5KF2OiiJFeSQLe2JkXEPEE2qc3JWWD3VH3MdimiMTnWXNgjII1bYiNzI94Q2bkJaAYRwGBUscF4CODYk1POScv5SMwHNfzjztqPEA8oqyGY4Lhwz6S4YxhJ6CzXuoYHkwIBzL4EEN4XI5Rxpx2vBo/kqPxB4Zyt28nu3+cDYHr5GMV0OTfRbnhlQpOLWpiFnMLdCdfSAWnc+hjsSfIZ/zpTFSxmrttz9oJaO3PRX5FaRnnEWPtUucpIl8hsT4mO1pdIq1l9nM1N7m8R6K9NMOm+RMUMEwnIeBaGLTIdZbiDeGuSI8kSLwRjl4cgWPyzcEf3eG5zEDoigxl6GfB28Xkh68XkmBSISbDUnlFN8ZLPDaD+EyvkYf7mM8gkInNqB7wMvovBJUxpgngBnSYLD+iYOqYtNgvkbrpV1BhWpjwmXB8jFHh5mAkbCOfJ4ZpjDJIGETlGYZgo3IJEDuT7LdTQ3IxaenyT5o1077faD2L6FhCn4wrl2nufPWK2fwQnSviHXDdg3mpithMk6q4sqJ0oCZlF+QvHS0unSW59mO+152oEoukdNIwyYq0HgHJCjFk6SEmB+QhLnaAk+Sx1Tyg08oHo0b4ZYywVkDWmSMry/GXchgfAZj6HwjDqq+cj4SybJLnpUydtGBV0O4P5lP99DGCSyNWYvJinxj4flyRTTZa2+aS3U2u6knmfn940aeKXRVknLkzoCOhxgQzpaw0gnLgpITcHleAyiCXlDkbfWAlXFl5ZxUtuYpRUVlkTbJEugmuLpKmt0sjH7CF2W1xXMl/kZGEn8Eyk4UrX+Wmmadcqjw+YiMv51MeHIY6Jv4IEyWVZkb5lYqfMGxjfVNSWUIksPDOo0aI94AkhuoFj56/zjPbxIKPQ3eF55wGkdBi8kwTMJlZ5qAmwBzM3RV7xP0+sLssxHBI9kedNzEkaXJNulze0OWXFIqS9xYeH+Hpc+VndnvmOikAaaCONrfUJUWYSFSsw8Bel4Fp3Y53nICDqMh15biMf6tLPRI2MizuCwPkn+jp+6t+0a6/WkuJxI5gfE8BnSQWYBkH5lNwOlxuI6em19N72xfP0WpAu0b0iMcZcy2/veK1H/byXUvcWTA8HKy7nXNrHCcm0dOMMBupkESGCjUjaBjyxj6M7ppYUnOLG+sdjTuEVyca5SbwgzQYpKlKylAc25MNnODfAMISS5GsJnyw5fLcDYGE8SeEMftWRFTMzPfqb2jqRikkjnZzljqpDsYENi8kEDkFXjnZOvg9EINuNPWFyQSHEMHHoqRNwfETTzlmr+W4YfqRhZ19QT62gZx3otPB9G4JTqUWbKc5ZqIb6ENZRYkdY5E44lg0J5RTPjXSk0Qcm/ZzpZ2t8wZTt4sIZQ/cSXRiSmNyYpnmMXKRSQnNC8hYPAxeSYHqKqMuYkxbEowYAi4JHIjmIXYt8HB/JcZbXnBoR4rnTFUsBJDDRRe9uo5gdBHl7tBCufMsnRjqrZtKpFho66W6F2BTtlyuWFg05BoQb6MyW06wucOtuMBS0lsU5N8mTYwbT5iaWV2F7C51vmYjcnf1j1OlT8a/scuXbyQxG7OGBgdlKrEZth42iNRnwyLsepKATJmQDQXJP+kc4z6m2qmG5rkbVVK2WEXWh4Zpnlj+HmuNwTf33vHmLNfep8M7lHp9LhuYYwfAKeWMmVgut7m7e5ELnqZ2Sy2Oloa1HESBV8F0rFioZSdu9oP+O0N/ULEJ/TIyXDwxzCsEanTIrB9SdAQdT0jLqL/M8nN1Xpdq90eQjSzoxyTycqLxwx2onXi3nBbZXuKVmPIKS1LFmW4Fthr9wI6npdkKrcy+h2m007/2fBSZmEz13kzPRSftePRrW0v5NUtFfFcxYmVSTcyoJT5nYKLqQBc21JGkS3UVyhhMXGqyLzJM1SRgrSZKh1IIGp5e40jlvPRtU49HJyALEw0GpIyjilP/AOh8u37xrhJ7TFaluArBukE5MUkEMKZ72NwI1aKLlIRqJYiEperR1ly8nPl7YhWhlXNoOUhUFknNRawO8LxlQjEdQ6DF5IJPOKkRHVMRMjO3iRZDcvgrXidRPJY96mmWXrkmXdR75x6RztVBp5GxZZuMsJFRRT5VhdpbZdtHF2Q+4EIreGGfMUra8dOHHYliHaFN8hITAlnRFog9STMrZrXtt4HkYqytzW1FZ+GXXhmWjSzNmG5N99bWOwjzethKF2xHpvTYwjQpRDOPYksnCQSozVNQew8AqMrzV6gWA8SY06LSOeHLrJk9Q1EfNLb9f7Mumv3idrkm3LXWO8oKGEcNyyxQN4bnJTJWDSs84La4Ia/lbf3tCXZseUEo8E+dK7E3DEMbq3+3cEH6Rk178sUh+nk4dFy4an/wUttb9zHmdTxM9Pp1mhB6VPjPCWA3HgXNn7CCcyoxG2m2UkaECFwlyK1T20yb+gIJzA6GNO3J4lLkROqzBRrWOQZA2rqXZ1GoUC5IB3Jt+0OjCGOT0Ppekt2eSDxkm0NQcw11Gtx4QicF8M9Nj24sH1nM5J1Otz0ipeSK4ZHCCjjATocXnShYNdeasMwPoYkNVdn/AOmezS1TXK/wNYhTrPP8JzTzToAGJksTysdUPjqI7mj9TreI3RRxNX6XOK3VSbKNiVEUmMk6WBMU2YEC/ncbjxj0cKtPNZicBzmuyOMPQ7LbyJipaSMlwUrnnkdmUy7ZspHUae4gqqVXyirPfwMfg3TVhodmGoPrD4dma6DwGeHFDPEueIgUJbuSyTKcXMZlY8Gp1rJl0UaDkUQ8wimWjy7xS7IxSwSKYb4X4snYe0x5IRu0VVcOCRZSSLWIsdT13hGojuQUXgtbfGie6sqU0sXWysWNwbb5QLMPC8Zq6c8jHIzt6OZb5DaHzsi1gDaR2lMPyn2MBn6C5GyD0MTDa6KPAHoYtQl9FbkLVT0MGoTfC7JmOeS6/Dvhh6iYZlRnl0kpDOnGzATFW/dUjqRqRyB6xnvVcpde4dXZZVHh8ET4gY4K6qEyTLZJMuWkqUhAWyrck5QbLcnboBGiqiUY4SEymm8srZkN+mGumT+Aco6tG52EVKuUXh8E3xLBg1RJkIbKxmMO+/d18BroITLS2MONsUEjw9NrEzBMg3VmuT/1HIxzLtVXVPZ2G5p9EnBJBkyxLLBjLZ0JF7GzHrHF17zLKPV+nNPToKy6kxgia2kKaq1g8ZJsEVNcFXXmbamGUaayfMVk5fq8tlLj9kB6leRHuI1/j2x/dF/4PI5RHmzOcMhW5PGAVHMsClxhMoAXYDZiPoY1P02b+T1un1sK61H6Q2MZX/V9DCv06eeWbVr62iMMemC+VbDz+9hDloHjlipeoJvocl40xPeHL6+0C/Tk32F+etr4JuAY06zVdgHCnVbAAxtjoaor2rk5dmttnxN8BjibFqSsKmdLnJMUWDqqE5f0nXUCNtHkr6OZbGLK1W4dJv8AwS9urAKfQCN8LpPszOMSBOw9ut4Z5P4K2ohpOeUbcjup1UwffQLwWHhqqpS3ezSm87r7HaEX+RIkKo5yi5nBc3eWapB1Gn9Yx/kNcYDdS+zFY1ohwiI0UIYwphoUkFDgqQomDbBItQ/1jLZLPA1LgNcO0Ack6dy2nO9tD5QE57Y4LUchmrpiBcCM2UxgBnTO93tB9PaN2mcPkXNP4HqjKQCnQXHQ846ENnwZpbiKziCzEHDLVwfwk9VaY5ySAd9cz23C8reMcvWepRr9sOzZp9G7HufRpleFWiqklkKqU5li1u7mso08jHDqvlGzyvk6GpilFRwZlh3DuY2ms0vXmASBbUsAe711MabvWbVwkjneFLsfnYNJHapKZmaXYMWKi+xuPeM9vql1klKfGCvGvgBVU6ZIBVGYH83LTwI3g7NQ9VJSk/8AASjt+AlgVXJeVMEwrnB0zIdeYBZed/WM91uojLKfA6NMpdIt+D8SEZ8yghQMoFh/210G0YrFL4+QraZ1LoB1tZKlKqJ3mzd/Lra92JPiSeesX4pW9/Qen1U9PLcn/wCjlPXI5IU6jkQQfaM09NKHZ6TT66q7CXYtpsAlng3Ywyu4xVtMnLKTMSLKMp1LNv4bW9jHq/SoLT6Z2y4PK+r2O23xltwvghtDMmOx5gWCj1teMOo/4gseVVFf37OaqIxCw4YQaZRYc7C8cafqGok8uQWIpket4ek2KlAp3zqLEeNtj5Rq0vq1tckm8r+SS5XBR8SppkiY0t0F15gNZgdQw8CI9nTZTdBSwjM52RfbI4qxzUfaGeOp9BeaxC1rV/T7H+sV+PAv8m1D8nEVU6A/36xPx0yPVWSJAxZeh/v0gvAK8x1cTl9bDxtE8LK8iY4KxP1CBdUi1YhqeiPzERRkgt8WCp9Aw+XUeBF4fGT6kA2l0SJVXUqAAXsNoB1Vv4J5CvwhB4OxbeUUN3hQxHgYiZTPExGysEc6t5QjuQfwS8MrGlzSyb6AjkRzBgJrLLizQcOqEnr3dDbVTuOvmIyy4Gog4pgYYaaeUFGeCmiq1WHzpR07w8N/aNUdQ0LcCz8CYElXmmz1ORGyqo0LkfNc8lEJ1fqKUdsOx1Gny/cavSUHdANlRRZUXRQBsNI4cpOXZ0NyXCE1tKqjuLbrlilJonf7iocX1SS5BKKc7HLa1tD81yNtoLxqT5EaiCxwV3hmqkmaxqGCFiDrex0tc+P8oTqq57cLoboq6k89sM8Q0tMylhYnkVO/tGHTyshLB0boUOLdiSA1BgAULNVnCasQ4uVW2uULe5sOcdCdrbwzm1amFTezlHFmU5YZJj5TcG+UX1smb+RHtFJNdi9RrZW8YIGJEobHKwZwCFNz3Rb5thD4LcsIw/3HcPUFsy3sAb6baaC/M68oXa+NmeWbdCttylLhEj8TmOVAWY7AD7nkITLSzrW6f7fk9T+XU01Hsm8OcNPKnCfNZWIucoudWOpv7xNZ61XOrwwi0jh/ps5Sc5Pk0aixBbaH0jlRs/pMV+mnU9zJMl1Y6kC/WCjhvkQo7ucEXFpIXTfpEnFJ8FNY4Kzik+WSmcqDYqCedj/UR6X0pznXwLcl8iP8LRhfKCOulveNzslHsLEWNPgEs7oPYQSvfwyOCGH4YlH8gg1qZlbIjD8KS+Vx6n+cEtXP7B8cRh+El5Mw9TBrWSKdSYw/CB5P7gH9oNa1gulDD8JzBsw9v6wxa5FeEbPDU8cx7n+cEtaivCOJwy9tS1/IfzgfzUTwlKvEy8FiUm6kWgI2PorB2CZZ68UQ4ximyxqTuYXD9xb6HMwEwDa4HvEswmVDlFowl7W5W6Rkmh0S8UKdove1PUb+2xjO5YYZHqsKVtteXjF+XC5LUMstXD+GiVLVQLWH73jBOe6WTYlhBjNA5LwKzXU2iEyVHH1/hzVeXnBU3W4F9DpDK4uTwngk2sclQwmsoCAGpQrDTMc3v3T+wgbqNTXy1lfZiUk39BmRKksDlWUxtYETXQ+AII/eOdK7D5RJ5a7GqqTVBQkuWhQkBgrqxy2sRqfDlBxtq7beRW1/AHouHJ8udm7PuPvtmUjUW023h89XU4d8hYZNxGgLaGnd7HQ5R7g3hcbk1mMgowaaaHpkpJUgA2V9DZmUZfrqYzJWWWcdHbVtfjx8nsIlKSGW13tduvj5QGqusfsk+jTp64xjvxyy1LTgtlQ3AFix1F+t+Uc3xOcsRLctqzIFVdSZfaAWN1sD47giH0+x4YydCujhiMKvNllmPy20J69IHUcSZUaoUrakSspUaEiEwsknkkq658NAjHMPZ5bTBqJQJdeim12HgLa3j2P/AA7r6+a2uTg+oaDb7oFcpap5ZvLcr4A6e20erlVCXEkcRTlHoOUXF7LpOQMOq90+x0jHZ6enzAdHUP5LLh2N006wWYAx/K3dP13jBZprID42JhU04jPyu0MXJz8MIm4mBP4UQWSsCfwgiZZMCTRiL3MmDn4MRWWTBgZEdRmYReB4yFg7eI5EOZorcihEx4qTCO063IHUxdfLBseIjNYLuYG1NywSt+3Id4Z7d3EtZTzPEDVfO+lozW+yOWOr9zwjU8HwqcoGew9bxz53r4NUdO+2HqSjC6nVusZpWORojWkTUe0CgsHWmXi8Ai5RtpFlMrvEbOrNYi+U768tNobWuUT4MbnmbKckg6km4vbUx6Cu9SgotcHKmnuYWw3iFhtl/wCQ+xgbPTtPdzHgXvlEIzccY6lEPjqIwT9DX9X+glaxhscb/wCY/wCxhf6Iv6v9E8pEqMUdtMoHv+5htfo8IvOWFC5gjsT0h89NsxhGmNqaLfgtb/DUHQgW9o8r6hp5Rsbfyeo0lkZVJIsNBi7SicvMWP8ATxjnxzDobZQrHyBsZxQIrOdd7DqekatJpZ3TSSBvujp69zfJzhrEgyDXUbxWv00oTfBVNsbo7kWumxLuFCBY87C/vHOy1FxAnQ9yYPr64Kr2OhRlPiCLERt9MUo6iLiDfWnS9xnpzDbaPp0bMrEjxkq/oaacecMTXwLcWhSzIvCYIbwrHZ8r5JrW/S3eX2O0Is09cw1ZJFooeOB/75dv9UvUeqnURht0H9A2N/2WagxKVOF5ThvAbjzG8c+dM4cMfGWSVCwzkWQ9aIQ+dgnWOxGKMh5kESUIkyeMsHwieOLReTnYjxieOKK3SOsincRNsWTLFIANRp4wSUY8op88Cs0EpLOStrxgvPwpm/xZwPNFPsWjleqZcV/c36JrPJpgmRxMHQEl4tIh7NBJAtjLVFotIoiVOJAQW3JMpEOfJmTfXlfWHwhjkROz4IFRw42zL9o1RtM2AHX8DhtU7h8LQyNrXQGEwHU4BUyN1zqOa7+ojdXrPiQqVX0Q1qhsRa2/UekbIWRkKccEhGB2g2RYHFELlyPhFMZnzSD3NDGS7RQvXuNNWqnT+0ScXnAWAEc1+hV5ybv1i3GAdV1Exzd7n7R0dPpIaeOILk5d+pne82MjSZ8yWboxH2PnGe/SRs/cuQ6dROrmLLBQcUNa0wa9RHEs9Fbl7TtU+rJx/wCYP1GJmZ5R0/T/AEuGne6XZi1/qMrvbDoaR/COwpP5OW2vgUZQP5TDE2CxlqPobeohikLeDktCOa+/8oMW0Lex/MB7n9onJXARwNGDjsy5NxqqkBfG94z3yjh5HV/wajJngga3NtfOODLtmuPQ5migj14hD53DR1kzLg4xim+S8Hc0FngmD2aK3FYOK0CpF4PFovcVg9mibiYLP8ParJVW/UjA+ljGLXe6k06V4kakK0Rx9uDpjT11tRFpEYPxLiFJYJa+ngYZGAuTwU6r+IK3sqtbmbbeNrw+NKESuwGsFr0nAOrZ/MEW9DF7MC3ZuLbhkUAwss2IQRMkIeVvKImURZuG32PoR+4g1MhXsb4Xlv8AOgB/UpAMNha0U4ZKZiHCkyXdpTZgNdTZgPONtOrYmVQCeudTZtbe8bI3qXLFYcejqYip3EMU0wlY0SDPlEbtfy097wSiTyjRdPGC2gOaPBk/T7kxWzJflx0K7dRsq+384vworzM6tS3LT2ETZFFb5McXtG2+8A7IRK2yY4tDNPT3gHqoL4C8T+R0YVM5so/vyhb1kfhF+IcXB+r+winqZBKolUeEywwLXbwO3tCbNTJrASqRaKR+QFoxybfLGIIoTC2GifImGFkH88Qo/9k="/>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3" name="Picture 2" descr="Shape, circle&#10;&#10;Description automatically generated">
            <a:extLst>
              <a:ext uri="{FF2B5EF4-FFF2-40B4-BE49-F238E27FC236}">
                <a16:creationId xmlns:a16="http://schemas.microsoft.com/office/drawing/2014/main" id="{6E85BED0-BE24-4905-B92D-1FD8C4AC6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8357" y="5838439"/>
            <a:ext cx="1473981" cy="816872"/>
          </a:xfrm>
          <a:prstGeom prst="rect">
            <a:avLst/>
          </a:prstGeom>
        </p:spPr>
      </p:pic>
      <p:pic>
        <p:nvPicPr>
          <p:cNvPr id="14" name="Picture 13">
            <a:extLst>
              <a:ext uri="{FF2B5EF4-FFF2-40B4-BE49-F238E27FC236}">
                <a16:creationId xmlns:a16="http://schemas.microsoft.com/office/drawing/2014/main" id="{58EAD715-B8CD-413F-8B46-5E8D95DCC9AA}"/>
              </a:ext>
            </a:extLst>
          </p:cNvPr>
          <p:cNvPicPr>
            <a:picLocks noChangeAspect="1"/>
          </p:cNvPicPr>
          <p:nvPr/>
        </p:nvPicPr>
        <p:blipFill rotWithShape="1">
          <a:blip r:embed="rId4">
            <a:extLst>
              <a:ext uri="{28A0092B-C50C-407E-A947-70E740481C1C}">
                <a14:useLocalDpi xmlns:a14="http://schemas.microsoft.com/office/drawing/2010/main" val="0"/>
              </a:ext>
            </a:extLst>
          </a:blip>
          <a:srcRect l="33213" t="23622" r="38838" b="2893"/>
          <a:stretch/>
        </p:blipFill>
        <p:spPr>
          <a:xfrm>
            <a:off x="689610" y="1085316"/>
            <a:ext cx="3324520" cy="4649419"/>
          </a:xfrm>
          <a:prstGeom prst="rect">
            <a:avLst/>
          </a:prstGeom>
          <a:ln w="38100">
            <a:solidFill>
              <a:schemeClr val="tx1"/>
            </a:solidFill>
          </a:ln>
        </p:spPr>
      </p:pic>
      <p:sp>
        <p:nvSpPr>
          <p:cNvPr id="19" name="TextBox 18">
            <a:extLst>
              <a:ext uri="{FF2B5EF4-FFF2-40B4-BE49-F238E27FC236}">
                <a16:creationId xmlns:a16="http://schemas.microsoft.com/office/drawing/2014/main" id="{9715EA8C-83CD-4A2C-9E90-3B8D07EBBCB8}"/>
              </a:ext>
            </a:extLst>
          </p:cNvPr>
          <p:cNvSpPr txBox="1"/>
          <p:nvPr/>
        </p:nvSpPr>
        <p:spPr>
          <a:xfrm>
            <a:off x="4248238" y="687068"/>
            <a:ext cx="7722822" cy="523220"/>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In 2022, Welsh Government published </a:t>
            </a:r>
            <a:r>
              <a:rPr lang="en-GB" sz="1400" b="1" dirty="0">
                <a:latin typeface="Calibri" panose="020F0502020204030204" pitchFamily="34" charset="0"/>
                <a:cs typeface="Calibri" panose="020F0502020204030204" pitchFamily="34" charset="0"/>
              </a:rPr>
              <a:t>The Curriculum for Wales – Relationships and Sexuality Code.</a:t>
            </a:r>
          </a:p>
          <a:p>
            <a:r>
              <a:rPr lang="en-GB" sz="1400" dirty="0">
                <a:latin typeface="Calibri" panose="020F0502020204030204" pitchFamily="34" charset="0"/>
                <a:cs typeface="Calibri" panose="020F0502020204030204" pitchFamily="34" charset="0"/>
              </a:rPr>
              <a:t>The Code contains the mandatory requirements for teaching RSE and contains 3 broad Strands: </a:t>
            </a:r>
          </a:p>
        </p:txBody>
      </p:sp>
      <p:sp>
        <p:nvSpPr>
          <p:cNvPr id="2" name="TextBox 1">
            <a:extLst>
              <a:ext uri="{FF2B5EF4-FFF2-40B4-BE49-F238E27FC236}">
                <a16:creationId xmlns:a16="http://schemas.microsoft.com/office/drawing/2014/main" id="{5B84B8AC-2ED1-4AEC-8982-966D98335D1D}"/>
              </a:ext>
            </a:extLst>
          </p:cNvPr>
          <p:cNvSpPr txBox="1"/>
          <p:nvPr/>
        </p:nvSpPr>
        <p:spPr>
          <a:xfrm>
            <a:off x="4283691" y="1522990"/>
            <a:ext cx="3189970" cy="738664"/>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Relationships and identity</a:t>
            </a:r>
          </a:p>
          <a:p>
            <a:r>
              <a:rPr lang="en-GB" sz="1400" b="1" dirty="0">
                <a:latin typeface="Calibri" panose="020F0502020204030204" pitchFamily="34" charset="0"/>
                <a:cs typeface="Calibri" panose="020F0502020204030204" pitchFamily="34" charset="0"/>
              </a:rPr>
              <a:t>Sexual health and well-being</a:t>
            </a:r>
          </a:p>
          <a:p>
            <a:r>
              <a:rPr lang="en-GB" sz="1400" b="1" dirty="0">
                <a:latin typeface="Calibri" panose="020F0502020204030204" pitchFamily="34" charset="0"/>
                <a:cs typeface="Calibri" panose="020F0502020204030204" pitchFamily="34" charset="0"/>
              </a:rPr>
              <a:t>Empowerment, safety and respect</a:t>
            </a:r>
          </a:p>
        </p:txBody>
      </p:sp>
      <p:sp>
        <p:nvSpPr>
          <p:cNvPr id="4" name="Rectangle 3">
            <a:extLst>
              <a:ext uri="{FF2B5EF4-FFF2-40B4-BE49-F238E27FC236}">
                <a16:creationId xmlns:a16="http://schemas.microsoft.com/office/drawing/2014/main" id="{5AEFBEE6-5F8E-44B0-A7D6-EA03F2056E15}"/>
              </a:ext>
            </a:extLst>
          </p:cNvPr>
          <p:cNvSpPr/>
          <p:nvPr/>
        </p:nvSpPr>
        <p:spPr>
          <a:xfrm>
            <a:off x="516274" y="5923709"/>
            <a:ext cx="4105178" cy="646331"/>
          </a:xfrm>
          <a:prstGeom prst="rect">
            <a:avLst/>
          </a:prstGeom>
        </p:spPr>
        <p:txBody>
          <a:bodyPr wrap="square">
            <a:spAutoFit/>
          </a:bodyPr>
          <a:lstStyle/>
          <a:p>
            <a:r>
              <a:rPr lang="en-GB" dirty="0">
                <a:hlinkClick r:id="rId5"/>
              </a:rPr>
              <a:t>curriculum-for-wales-relationships-sexuality-education-code.pdf (</a:t>
            </a:r>
            <a:r>
              <a:rPr lang="en-GB" dirty="0" err="1">
                <a:hlinkClick r:id="rId5"/>
              </a:rPr>
              <a:t>gov.wales</a:t>
            </a:r>
            <a:r>
              <a:rPr lang="en-GB" dirty="0">
                <a:hlinkClick r:id="rId5"/>
              </a:rPr>
              <a:t>)</a:t>
            </a:r>
            <a:endParaRPr lang="en-GB" dirty="0"/>
          </a:p>
        </p:txBody>
      </p:sp>
      <p:sp>
        <p:nvSpPr>
          <p:cNvPr id="10" name="TextBox 9">
            <a:extLst>
              <a:ext uri="{FF2B5EF4-FFF2-40B4-BE49-F238E27FC236}">
                <a16:creationId xmlns:a16="http://schemas.microsoft.com/office/drawing/2014/main" id="{583698D9-BBEC-4E4A-94D0-B0CE3BCA82C9}"/>
              </a:ext>
            </a:extLst>
          </p:cNvPr>
          <p:cNvSpPr txBox="1"/>
          <p:nvPr/>
        </p:nvSpPr>
        <p:spPr>
          <a:xfrm>
            <a:off x="4283691" y="2461596"/>
            <a:ext cx="6813857" cy="1169551"/>
          </a:xfrm>
          <a:prstGeom prst="rect">
            <a:avLst/>
          </a:prstGeom>
          <a:noFill/>
        </p:spPr>
        <p:txBody>
          <a:bodyPr wrap="square" rtlCol="0">
            <a:spAutoFit/>
          </a:bodyPr>
          <a:lstStyle/>
          <a:p>
            <a:r>
              <a:rPr lang="en-GB" sz="1400" dirty="0">
                <a:solidFill>
                  <a:prstClr val="black"/>
                </a:solidFill>
                <a:latin typeface="Calibri" panose="020F0502020204030204" pitchFamily="34" charset="0"/>
                <a:cs typeface="Calibri" panose="020F0502020204030204" pitchFamily="34" charset="0"/>
              </a:rPr>
              <a:t>Each strand of learning is divided into 3 broad developmental phases:</a:t>
            </a:r>
          </a:p>
          <a:p>
            <a:endParaRPr lang="en-GB" sz="14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solidFill>
                  <a:prstClr val="black"/>
                </a:solidFill>
                <a:latin typeface="Calibri" panose="020F0502020204030204" pitchFamily="34" charset="0"/>
                <a:cs typeface="Calibri" panose="020F0502020204030204" pitchFamily="34" charset="0"/>
              </a:rPr>
              <a:t>Phase 1 - From approximately age 3</a:t>
            </a:r>
          </a:p>
          <a:p>
            <a:pPr marL="285750" indent="-285750">
              <a:buFont typeface="Arial" panose="020B0604020202020204" pitchFamily="34" charset="0"/>
              <a:buChar char="•"/>
            </a:pPr>
            <a:r>
              <a:rPr lang="en-GB" sz="1400" dirty="0">
                <a:solidFill>
                  <a:prstClr val="black"/>
                </a:solidFill>
                <a:latin typeface="Calibri" panose="020F0502020204030204" pitchFamily="34" charset="0"/>
                <a:cs typeface="Calibri" panose="020F0502020204030204" pitchFamily="34" charset="0"/>
              </a:rPr>
              <a:t>Phase 2 - From approximately age 7</a:t>
            </a:r>
          </a:p>
          <a:p>
            <a:pPr marL="285750" indent="-285750">
              <a:buFont typeface="Arial" panose="020B0604020202020204" pitchFamily="34" charset="0"/>
              <a:buChar char="•"/>
            </a:pPr>
            <a:r>
              <a:rPr lang="en-GB" sz="1400" dirty="0">
                <a:solidFill>
                  <a:prstClr val="black"/>
                </a:solidFill>
                <a:latin typeface="Calibri" panose="020F0502020204030204" pitchFamily="34" charset="0"/>
                <a:cs typeface="Calibri" panose="020F0502020204030204" pitchFamily="34" charset="0"/>
              </a:rPr>
              <a:t>Phase 3 - From approximately age 11</a:t>
            </a:r>
          </a:p>
        </p:txBody>
      </p:sp>
      <p:sp>
        <p:nvSpPr>
          <p:cNvPr id="11" name="TextBox 10">
            <a:extLst>
              <a:ext uri="{FF2B5EF4-FFF2-40B4-BE49-F238E27FC236}">
                <a16:creationId xmlns:a16="http://schemas.microsoft.com/office/drawing/2014/main" id="{5EDC1443-CB6C-45FE-9B0D-95ECAA07552E}"/>
              </a:ext>
            </a:extLst>
          </p:cNvPr>
          <p:cNvSpPr txBox="1"/>
          <p:nvPr/>
        </p:nvSpPr>
        <p:spPr>
          <a:xfrm>
            <a:off x="4248238" y="3788436"/>
            <a:ext cx="8037482" cy="523220"/>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Children will build upon previous learning, consolidating knowledge and skills and apply them in new, relevant context.</a:t>
            </a:r>
          </a:p>
        </p:txBody>
      </p:sp>
      <p:sp>
        <p:nvSpPr>
          <p:cNvPr id="12" name="TextBox 11">
            <a:extLst>
              <a:ext uri="{FF2B5EF4-FFF2-40B4-BE49-F238E27FC236}">
                <a16:creationId xmlns:a16="http://schemas.microsoft.com/office/drawing/2014/main" id="{3CCA0C50-56D6-4041-AB8A-F4A705758306}"/>
              </a:ext>
            </a:extLst>
          </p:cNvPr>
          <p:cNvSpPr txBox="1"/>
          <p:nvPr/>
        </p:nvSpPr>
        <p:spPr>
          <a:xfrm>
            <a:off x="4159129" y="4578192"/>
            <a:ext cx="3439091" cy="523220"/>
          </a:xfrm>
          <a:prstGeom prst="rect">
            <a:avLst/>
          </a:prstGeom>
          <a:noFill/>
        </p:spPr>
        <p:txBody>
          <a:bodyPr wrap="square" rtlCol="0">
            <a:spAutoFit/>
          </a:bodyPr>
          <a:lstStyle/>
          <a:p>
            <a:pPr algn="ctr"/>
            <a:r>
              <a:rPr lang="en-GB" sz="1400" b="1" dirty="0">
                <a:solidFill>
                  <a:prstClr val="black"/>
                </a:solidFill>
                <a:latin typeface="Calibri" panose="020F0502020204030204" pitchFamily="34" charset="0"/>
                <a:cs typeface="Calibri" panose="020F0502020204030204" pitchFamily="34" charset="0"/>
              </a:rPr>
              <a:t>RSE will be mandatory for all learners </a:t>
            </a:r>
          </a:p>
          <a:p>
            <a:pPr algn="ctr"/>
            <a:r>
              <a:rPr lang="en-GB" sz="1400" b="1" dirty="0">
                <a:solidFill>
                  <a:prstClr val="black"/>
                </a:solidFill>
                <a:latin typeface="Calibri" panose="020F0502020204030204" pitchFamily="34" charset="0"/>
                <a:cs typeface="Calibri" panose="020F0502020204030204" pitchFamily="34" charset="0"/>
              </a:rPr>
              <a:t>aged 3 – 16 from September 2022.</a:t>
            </a:r>
          </a:p>
        </p:txBody>
      </p:sp>
      <p:sp>
        <p:nvSpPr>
          <p:cNvPr id="13" name="TextBox 12">
            <a:extLst>
              <a:ext uri="{FF2B5EF4-FFF2-40B4-BE49-F238E27FC236}">
                <a16:creationId xmlns:a16="http://schemas.microsoft.com/office/drawing/2014/main" id="{BE63676F-D200-4DFE-942A-65E5E51AA1A9}"/>
              </a:ext>
            </a:extLst>
          </p:cNvPr>
          <p:cNvSpPr txBox="1"/>
          <p:nvPr/>
        </p:nvSpPr>
        <p:spPr>
          <a:xfrm>
            <a:off x="7473661" y="5022690"/>
            <a:ext cx="4162454" cy="738664"/>
          </a:xfrm>
          <a:prstGeom prst="rect">
            <a:avLst/>
          </a:prstGeom>
          <a:noFill/>
        </p:spPr>
        <p:txBody>
          <a:bodyPr wrap="square" rtlCol="0">
            <a:spAutoFit/>
          </a:bodyPr>
          <a:lstStyle/>
          <a:p>
            <a:pPr algn="ctr"/>
            <a:r>
              <a:rPr lang="en-GB" sz="1400" b="1" dirty="0">
                <a:solidFill>
                  <a:prstClr val="black"/>
                </a:solidFill>
              </a:rPr>
              <a:t>From September 2022, parents and carers will no longer be entitled to withdraw their child/young person from </a:t>
            </a:r>
            <a:r>
              <a:rPr lang="en-GB" sz="1400" b="1" dirty="0">
                <a:solidFill>
                  <a:prstClr val="black"/>
                </a:solidFill>
                <a:cs typeface="Calibri" panose="020F0502020204030204" pitchFamily="34" charset="0"/>
              </a:rPr>
              <a:t>RSE.</a:t>
            </a:r>
          </a:p>
        </p:txBody>
      </p:sp>
    </p:spTree>
    <p:extLst>
      <p:ext uri="{BB962C8B-B14F-4D97-AF65-F5344CB8AC3E}">
        <p14:creationId xmlns:p14="http://schemas.microsoft.com/office/powerpoint/2010/main" val="195269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2"/>
          <a:stretch>
            <a:fillRect/>
          </a:stretch>
        </p:blipFill>
        <p:spPr>
          <a:xfrm>
            <a:off x="10058321" y="181369"/>
            <a:ext cx="1670449" cy="926672"/>
          </a:xfrm>
          <a:prstGeom prst="rect">
            <a:avLst/>
          </a:prstGeom>
        </p:spPr>
      </p:pic>
      <p:sp>
        <p:nvSpPr>
          <p:cNvPr id="12" name="TextBox 11">
            <a:extLst>
              <a:ext uri="{FF2B5EF4-FFF2-40B4-BE49-F238E27FC236}">
                <a16:creationId xmlns:a16="http://schemas.microsoft.com/office/drawing/2014/main" id="{A6A16088-14F2-4635-9E6F-162575BCFA90}"/>
              </a:ext>
            </a:extLst>
          </p:cNvPr>
          <p:cNvSpPr txBox="1"/>
          <p:nvPr/>
        </p:nvSpPr>
        <p:spPr>
          <a:xfrm>
            <a:off x="3506763" y="147936"/>
            <a:ext cx="4713506" cy="307777"/>
          </a:xfrm>
          <a:prstGeom prst="rect">
            <a:avLst/>
          </a:prstGeom>
          <a:noFill/>
        </p:spPr>
        <p:txBody>
          <a:bodyPr wrap="square" rtlCol="0">
            <a:spAutoFit/>
          </a:bodyPr>
          <a:lstStyle/>
          <a:p>
            <a:r>
              <a:rPr lang="en-GB" sz="1400" dirty="0"/>
              <a:t>This is what your child will learn during Key Stage 2 (Phase 2).</a:t>
            </a:r>
          </a:p>
        </p:txBody>
      </p:sp>
      <p:pic>
        <p:nvPicPr>
          <p:cNvPr id="14" name="Picture 13">
            <a:extLst>
              <a:ext uri="{FF2B5EF4-FFF2-40B4-BE49-F238E27FC236}">
                <a16:creationId xmlns:a16="http://schemas.microsoft.com/office/drawing/2014/main" id="{949AE44F-1D7B-4CD0-A70C-05716B07DDF4}"/>
              </a:ext>
            </a:extLst>
          </p:cNvPr>
          <p:cNvPicPr>
            <a:picLocks noChangeAspect="1"/>
          </p:cNvPicPr>
          <p:nvPr/>
        </p:nvPicPr>
        <p:blipFill>
          <a:blip r:embed="rId3"/>
          <a:stretch>
            <a:fillRect/>
          </a:stretch>
        </p:blipFill>
        <p:spPr>
          <a:xfrm>
            <a:off x="3790411" y="455713"/>
            <a:ext cx="4145639" cy="377985"/>
          </a:xfrm>
          <a:prstGeom prst="rect">
            <a:avLst/>
          </a:prstGeom>
        </p:spPr>
      </p:pic>
      <p:sp>
        <p:nvSpPr>
          <p:cNvPr id="15" name="Rectangle 14">
            <a:extLst>
              <a:ext uri="{FF2B5EF4-FFF2-40B4-BE49-F238E27FC236}">
                <a16:creationId xmlns:a16="http://schemas.microsoft.com/office/drawing/2014/main" id="{BC165830-3220-4BE7-86EC-65C67078D027}"/>
              </a:ext>
            </a:extLst>
          </p:cNvPr>
          <p:cNvSpPr/>
          <p:nvPr/>
        </p:nvSpPr>
        <p:spPr>
          <a:xfrm>
            <a:off x="6289489" y="1165572"/>
            <a:ext cx="5400000" cy="2801408"/>
          </a:xfrm>
          <a:prstGeom prst="rect">
            <a:avLst/>
          </a:prstGeom>
        </p:spPr>
        <p:txBody>
          <a:bodyPr>
            <a:spAutoFit/>
          </a:bodyPr>
          <a:lstStyle/>
          <a:p>
            <a:pPr marL="457200">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their Knowledge and understanding of how reproductive organs develop in a human body. This includes understanding fertility and the processes of reproduction, including what supports menstrual health and well-being;</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the process of pregnancy and birth;</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knowledge and understanding of how people experience significant physical, emotional, social and cognitive changes during puberty;</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knowledge and skills needed to manage personal self-care and hygiene, including the importance of menstrual well-being;</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that there are many different sources of information offline and online that help us learn about our bodies and affect how we feel about our body and other people’s bodies;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people can feel attracted to others as they mature and how this can lead to emotional and physical responses;</a:t>
            </a:r>
          </a:p>
          <a:p>
            <a:pPr marL="342900" lvl="0" indent="-342900">
              <a:lnSpc>
                <a:spcPct val="107000"/>
              </a:lnSpc>
              <a:spcAft>
                <a:spcPts val="80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be able to identify trustworthy sources of information and able to raise issues and questions with trusted adults</a:t>
            </a:r>
          </a:p>
        </p:txBody>
      </p:sp>
      <p:sp>
        <p:nvSpPr>
          <p:cNvPr id="17" name="Rectangle 16">
            <a:extLst>
              <a:ext uri="{FF2B5EF4-FFF2-40B4-BE49-F238E27FC236}">
                <a16:creationId xmlns:a16="http://schemas.microsoft.com/office/drawing/2014/main" id="{4DE0242E-EE5F-42EE-8B07-A06040BE03E6}"/>
              </a:ext>
            </a:extLst>
          </p:cNvPr>
          <p:cNvSpPr/>
          <p:nvPr/>
        </p:nvSpPr>
        <p:spPr>
          <a:xfrm>
            <a:off x="463230" y="615087"/>
            <a:ext cx="5400000" cy="4323941"/>
          </a:xfrm>
          <a:prstGeom prst="rect">
            <a:avLst/>
          </a:prstGeom>
        </p:spPr>
        <p:txBody>
          <a:bodyPr>
            <a:spAutoFit/>
          </a:bodyPr>
          <a:lstStyle/>
          <a:p>
            <a:pPr>
              <a:lnSpc>
                <a:spcPct val="107000"/>
              </a:lnSpc>
              <a:spcAft>
                <a:spcPts val="800"/>
              </a:spcAft>
            </a:pPr>
            <a:r>
              <a:rPr lang="en-GB" sz="1400" b="1" dirty="0">
                <a:latin typeface="Calibri" panose="020F0502020204030204" pitchFamily="34" charset="0"/>
                <a:cs typeface="Times New Roman" panose="02020603050405020304" pitchFamily="18" charset="0"/>
              </a:rPr>
              <a:t>Relationships and Identity</a:t>
            </a:r>
          </a:p>
          <a:p>
            <a:pPr>
              <a:lnSpc>
                <a:spcPct val="107000"/>
              </a:lnSpc>
              <a:spcAft>
                <a:spcPts val="800"/>
              </a:spcAft>
            </a:pPr>
            <a:r>
              <a:rPr lang="en-GB" sz="1100" b="1" dirty="0">
                <a:latin typeface="Calibri" panose="020F0502020204030204" pitchFamily="34" charset="0"/>
                <a:cs typeface="Times New Roman" panose="02020603050405020304" pitchFamily="18" charset="0"/>
              </a:rPr>
              <a:t>Children will:</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be able to form and maintain relationships which are equitable, respectful and kind with a range of others;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and use effective communication, decision-making, managing conflict and refusal skills as part of ensuring their own and others rights and part of friendships and relationships;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the characteristics of different families, friendship and peer relationships and the diversity of these;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positive behaviours in relationships and what can happen when relationships breakdown;</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families, relationships and parenting are shaped by social and cultural norms and laws that have changed over time;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recognising how people’s relationships with others shape who they are and their happiness;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identity can be expressed in different ways;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value and recognise the contributions of everyone; and the importance of sex and gender equality;</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and know how to safely respond to and challenge gender and sexual stereotypes and unfair behaviour;</a:t>
            </a:r>
          </a:p>
          <a:p>
            <a:pPr marL="342900" lvl="0" indent="-342900">
              <a:lnSpc>
                <a:spcPct val="107000"/>
              </a:lnSpc>
              <a:spcAft>
                <a:spcPts val="80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positive and negative social and cultural norms regarding sex, gender and sexuality influence relationships and behaviours</a:t>
            </a:r>
          </a:p>
        </p:txBody>
      </p:sp>
      <p:sp>
        <p:nvSpPr>
          <p:cNvPr id="18" name="TextBox 17">
            <a:extLst>
              <a:ext uri="{FF2B5EF4-FFF2-40B4-BE49-F238E27FC236}">
                <a16:creationId xmlns:a16="http://schemas.microsoft.com/office/drawing/2014/main" id="{6A161A05-341C-43AC-A500-A55A3CFABCE1}"/>
              </a:ext>
            </a:extLst>
          </p:cNvPr>
          <p:cNvSpPr txBox="1"/>
          <p:nvPr/>
        </p:nvSpPr>
        <p:spPr>
          <a:xfrm>
            <a:off x="6328771" y="818781"/>
            <a:ext cx="3221373" cy="598562"/>
          </a:xfrm>
          <a:prstGeom prst="rect">
            <a:avLst/>
          </a:prstGeom>
          <a:noFill/>
        </p:spPr>
        <p:txBody>
          <a:bodyPr wrap="square" rtlCol="0">
            <a:spAutoFit/>
          </a:bodyPr>
          <a:lstStyle/>
          <a:p>
            <a:pPr lvl="0">
              <a:lnSpc>
                <a:spcPct val="107000"/>
              </a:lnSpc>
              <a:spcAft>
                <a:spcPts val="800"/>
              </a:spcAft>
            </a:pPr>
            <a:r>
              <a:rPr lang="en-GB" sz="1400" b="1" dirty="0">
                <a:solidFill>
                  <a:prstClr val="black"/>
                </a:solidFill>
                <a:latin typeface="Calibri" panose="020F0502020204030204" pitchFamily="34" charset="0"/>
                <a:cs typeface="Times New Roman" panose="02020603050405020304" pitchFamily="18" charset="0"/>
              </a:rPr>
              <a:t>Sexual health and wellbeing</a:t>
            </a:r>
          </a:p>
          <a:p>
            <a:pPr lvl="0">
              <a:lnSpc>
                <a:spcPct val="107000"/>
              </a:lnSpc>
              <a:spcAft>
                <a:spcPts val="800"/>
              </a:spcAft>
            </a:pPr>
            <a:r>
              <a:rPr lang="en-GB" sz="1100" b="1" dirty="0">
                <a:solidFill>
                  <a:prstClr val="black"/>
                </a:solidFill>
                <a:latin typeface="Calibri" panose="020F0502020204030204" pitchFamily="34" charset="0"/>
                <a:cs typeface="Times New Roman" panose="02020603050405020304" pitchFamily="18" charset="0"/>
              </a:rPr>
              <a:t>Children will:</a:t>
            </a:r>
          </a:p>
        </p:txBody>
      </p:sp>
      <p:pic>
        <p:nvPicPr>
          <p:cNvPr id="21" name="Picture 20">
            <a:extLst>
              <a:ext uri="{FF2B5EF4-FFF2-40B4-BE49-F238E27FC236}">
                <a16:creationId xmlns:a16="http://schemas.microsoft.com/office/drawing/2014/main" id="{97F2503E-FBA3-4B59-924D-F5AF981DFA0E}"/>
              </a:ext>
            </a:extLst>
          </p:cNvPr>
          <p:cNvPicPr>
            <a:picLocks noChangeAspect="1"/>
          </p:cNvPicPr>
          <p:nvPr/>
        </p:nvPicPr>
        <p:blipFill>
          <a:blip r:embed="rId4"/>
          <a:stretch>
            <a:fillRect/>
          </a:stretch>
        </p:blipFill>
        <p:spPr>
          <a:xfrm>
            <a:off x="5787795" y="4237606"/>
            <a:ext cx="3081328" cy="1974483"/>
          </a:xfrm>
          <a:prstGeom prst="rect">
            <a:avLst/>
          </a:prstGeom>
          <a:ln w="0">
            <a:solidFill>
              <a:schemeClr val="tx1"/>
            </a:solidFill>
          </a:ln>
        </p:spPr>
      </p:pic>
      <p:pic>
        <p:nvPicPr>
          <p:cNvPr id="6" name="Picture 5">
            <a:extLst>
              <a:ext uri="{FF2B5EF4-FFF2-40B4-BE49-F238E27FC236}">
                <a16:creationId xmlns:a16="http://schemas.microsoft.com/office/drawing/2014/main" id="{E4B68B45-38B0-48DC-863A-E42F3F97B963}"/>
              </a:ext>
            </a:extLst>
          </p:cNvPr>
          <p:cNvPicPr>
            <a:picLocks noChangeAspect="1"/>
          </p:cNvPicPr>
          <p:nvPr/>
        </p:nvPicPr>
        <p:blipFill rotWithShape="1">
          <a:blip r:embed="rId5"/>
          <a:srcRect l="20434" t="22584" r="50818" b="41856"/>
          <a:stretch/>
        </p:blipFill>
        <p:spPr>
          <a:xfrm>
            <a:off x="506812" y="5010198"/>
            <a:ext cx="2425960" cy="1687924"/>
          </a:xfrm>
          <a:prstGeom prst="rect">
            <a:avLst/>
          </a:prstGeom>
          <a:ln w="19050">
            <a:solidFill>
              <a:schemeClr val="tx1"/>
            </a:solidFill>
          </a:ln>
        </p:spPr>
      </p:pic>
      <p:pic>
        <p:nvPicPr>
          <p:cNvPr id="7" name="Picture 6">
            <a:extLst>
              <a:ext uri="{FF2B5EF4-FFF2-40B4-BE49-F238E27FC236}">
                <a16:creationId xmlns:a16="http://schemas.microsoft.com/office/drawing/2014/main" id="{782D2295-6B5F-4D2D-8C6D-D2615313E469}"/>
              </a:ext>
            </a:extLst>
          </p:cNvPr>
          <p:cNvPicPr>
            <a:picLocks noChangeAspect="1"/>
          </p:cNvPicPr>
          <p:nvPr/>
        </p:nvPicPr>
        <p:blipFill rotWithShape="1">
          <a:blip r:embed="rId6"/>
          <a:srcRect l="20357" t="23790" r="50744" b="41108"/>
          <a:stretch/>
        </p:blipFill>
        <p:spPr>
          <a:xfrm>
            <a:off x="3049157" y="5098402"/>
            <a:ext cx="2470449" cy="1687924"/>
          </a:xfrm>
          <a:prstGeom prst="rect">
            <a:avLst/>
          </a:prstGeom>
          <a:ln w="19050">
            <a:solidFill>
              <a:schemeClr val="tx1"/>
            </a:solidFill>
          </a:ln>
        </p:spPr>
      </p:pic>
      <p:pic>
        <p:nvPicPr>
          <p:cNvPr id="2" name="Picture 1">
            <a:extLst>
              <a:ext uri="{FF2B5EF4-FFF2-40B4-BE49-F238E27FC236}">
                <a16:creationId xmlns:a16="http://schemas.microsoft.com/office/drawing/2014/main" id="{EC73242B-828E-4DF0-8BD0-5B5EC90E7A76}"/>
              </a:ext>
            </a:extLst>
          </p:cNvPr>
          <p:cNvPicPr>
            <a:picLocks noChangeAspect="1"/>
          </p:cNvPicPr>
          <p:nvPr/>
        </p:nvPicPr>
        <p:blipFill rotWithShape="1">
          <a:blip r:embed="rId7"/>
          <a:srcRect l="32957"/>
          <a:stretch/>
        </p:blipFill>
        <p:spPr>
          <a:xfrm>
            <a:off x="8944559" y="4627076"/>
            <a:ext cx="3081329" cy="2050496"/>
          </a:xfrm>
          <a:prstGeom prst="rect">
            <a:avLst/>
          </a:prstGeom>
          <a:ln w="31750">
            <a:solidFill>
              <a:schemeClr val="tx1"/>
            </a:solidFill>
          </a:ln>
        </p:spPr>
      </p:pic>
    </p:spTree>
    <p:extLst>
      <p:ext uri="{BB962C8B-B14F-4D97-AF65-F5344CB8AC3E}">
        <p14:creationId xmlns:p14="http://schemas.microsoft.com/office/powerpoint/2010/main" val="101337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2"/>
          <a:stretch>
            <a:fillRect/>
          </a:stretch>
        </p:blipFill>
        <p:spPr>
          <a:xfrm>
            <a:off x="10101223" y="5658530"/>
            <a:ext cx="1670449" cy="926672"/>
          </a:xfrm>
          <a:prstGeom prst="rect">
            <a:avLst/>
          </a:prstGeom>
        </p:spPr>
      </p:pic>
      <p:sp>
        <p:nvSpPr>
          <p:cNvPr id="12" name="TextBox 11">
            <a:extLst>
              <a:ext uri="{FF2B5EF4-FFF2-40B4-BE49-F238E27FC236}">
                <a16:creationId xmlns:a16="http://schemas.microsoft.com/office/drawing/2014/main" id="{A6A16088-14F2-4635-9E6F-162575BCFA90}"/>
              </a:ext>
            </a:extLst>
          </p:cNvPr>
          <p:cNvSpPr txBox="1"/>
          <p:nvPr/>
        </p:nvSpPr>
        <p:spPr>
          <a:xfrm>
            <a:off x="3397022" y="242967"/>
            <a:ext cx="5482726" cy="307777"/>
          </a:xfrm>
          <a:prstGeom prst="rect">
            <a:avLst/>
          </a:prstGeom>
          <a:noFill/>
        </p:spPr>
        <p:txBody>
          <a:bodyPr wrap="square" rtlCol="0">
            <a:spAutoFit/>
          </a:bodyPr>
          <a:lstStyle/>
          <a:p>
            <a:r>
              <a:rPr lang="en-GB" sz="1400" dirty="0"/>
              <a:t>This is what your child will learn during Key Stage 2 (Phase 2).</a:t>
            </a:r>
          </a:p>
        </p:txBody>
      </p:sp>
      <p:sp>
        <p:nvSpPr>
          <p:cNvPr id="13" name="TextBox 12">
            <a:extLst>
              <a:ext uri="{FF2B5EF4-FFF2-40B4-BE49-F238E27FC236}">
                <a16:creationId xmlns:a16="http://schemas.microsoft.com/office/drawing/2014/main" id="{BF3D9CBF-164D-46B6-8DA3-551D6CA0C52B}"/>
              </a:ext>
            </a:extLst>
          </p:cNvPr>
          <p:cNvSpPr txBox="1"/>
          <p:nvPr/>
        </p:nvSpPr>
        <p:spPr>
          <a:xfrm>
            <a:off x="6361727" y="5548633"/>
            <a:ext cx="3472146" cy="738664"/>
          </a:xfrm>
          <a:prstGeom prst="rect">
            <a:avLst/>
          </a:prstGeom>
          <a:noFill/>
        </p:spPr>
        <p:txBody>
          <a:bodyPr wrap="square" rtlCol="0">
            <a:spAutoFit/>
          </a:bodyPr>
          <a:lstStyle/>
          <a:p>
            <a:pPr algn="ctr"/>
            <a:r>
              <a:rPr lang="en-GB" sz="1400" b="1" dirty="0"/>
              <a:t>If you wish to see a copy of the school’s policy, resources or for more information please contact the school. </a:t>
            </a:r>
          </a:p>
        </p:txBody>
      </p:sp>
      <p:pic>
        <p:nvPicPr>
          <p:cNvPr id="14" name="Picture 13">
            <a:extLst>
              <a:ext uri="{FF2B5EF4-FFF2-40B4-BE49-F238E27FC236}">
                <a16:creationId xmlns:a16="http://schemas.microsoft.com/office/drawing/2014/main" id="{949AE44F-1D7B-4CD0-A70C-05716B07DDF4}"/>
              </a:ext>
            </a:extLst>
          </p:cNvPr>
          <p:cNvPicPr>
            <a:picLocks noChangeAspect="1"/>
          </p:cNvPicPr>
          <p:nvPr/>
        </p:nvPicPr>
        <p:blipFill>
          <a:blip r:embed="rId3"/>
          <a:stretch>
            <a:fillRect/>
          </a:stretch>
        </p:blipFill>
        <p:spPr>
          <a:xfrm>
            <a:off x="4023180" y="570703"/>
            <a:ext cx="4145639" cy="377985"/>
          </a:xfrm>
          <a:prstGeom prst="rect">
            <a:avLst/>
          </a:prstGeom>
        </p:spPr>
      </p:pic>
      <p:sp>
        <p:nvSpPr>
          <p:cNvPr id="5" name="Rectangle 4">
            <a:extLst>
              <a:ext uri="{FF2B5EF4-FFF2-40B4-BE49-F238E27FC236}">
                <a16:creationId xmlns:a16="http://schemas.microsoft.com/office/drawing/2014/main" id="{B1DEEA12-E8D8-4BBE-8C9E-96C192D75593}"/>
              </a:ext>
            </a:extLst>
          </p:cNvPr>
          <p:cNvSpPr/>
          <p:nvPr/>
        </p:nvSpPr>
        <p:spPr>
          <a:xfrm>
            <a:off x="554684" y="1226588"/>
            <a:ext cx="5580000" cy="5156220"/>
          </a:xfrm>
          <a:prstGeom prst="rect">
            <a:avLst/>
          </a:prstGeom>
        </p:spPr>
        <p:txBody>
          <a:bodyPr>
            <a:spAutoFit/>
          </a:bodyPr>
          <a:lstStyle/>
          <a:p>
            <a:pPr marL="457200">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of the importance of fair treatment for all and of respect in all interpersonal interactions offline and online; </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the value of non-discriminatory behaviours and when and how to take safe action to respond to and challenge discriminatory behaviours;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the right for everyone to be free from harm or abuse;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different kinds of harmful or abusive behaviour including physical, sexual, and emotional abuse and neglect, including peer on peer harassment and bullying and the role technology can play;</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know how to seek support for oneself, and offer support to others;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know how to be a good friend and advocate for others;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of the right to bodily privacy, personal boundaries including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how behaviours may be perceived by others offline and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which steps to take to keep safe from harm both in offline and online friendships;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the social and emotional norms and pressures that lead to non-consensual behaviours, friendships and relationships, for example, gender norms;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the skills to build consensual behaviours and relationships and know how to safely respond, challenge and report non-consensual behaviours and relationships offline and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Know how and when digital media can be shared safely, with permission and when it can be a source of harm;</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the benefits and dangers of the internet and social media in forming friendships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explore the motives behind fabricated and digitally-altered media;</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understanding of the need to keep safe online, an ability to take steps to protect themselves and an ability to share with trusted adults where something is seen that shouldn’t have been, or is upsetting or uncomfortable;</a:t>
            </a:r>
          </a:p>
          <a:p>
            <a:pPr marL="342900" lvl="0" indent="-342900">
              <a:lnSpc>
                <a:spcPct val="107000"/>
              </a:lnSpc>
              <a:spcAft>
                <a:spcPts val="80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laws in place to protect from different forms of discrimination, violence, abuse, neglect and harassment</a:t>
            </a:r>
          </a:p>
        </p:txBody>
      </p:sp>
      <p:sp>
        <p:nvSpPr>
          <p:cNvPr id="6" name="TextBox 5">
            <a:extLst>
              <a:ext uri="{FF2B5EF4-FFF2-40B4-BE49-F238E27FC236}">
                <a16:creationId xmlns:a16="http://schemas.microsoft.com/office/drawing/2014/main" id="{E7ADA5FC-E963-4676-BF2A-6688200071D1}"/>
              </a:ext>
            </a:extLst>
          </p:cNvPr>
          <p:cNvSpPr txBox="1"/>
          <p:nvPr/>
        </p:nvSpPr>
        <p:spPr>
          <a:xfrm>
            <a:off x="554684" y="824996"/>
            <a:ext cx="2842338" cy="598562"/>
          </a:xfrm>
          <a:prstGeom prst="rect">
            <a:avLst/>
          </a:prstGeom>
          <a:noFill/>
        </p:spPr>
        <p:txBody>
          <a:bodyPr wrap="square" rtlCol="0">
            <a:spAutoFit/>
          </a:bodyPr>
          <a:lstStyle/>
          <a:p>
            <a:pPr lvl="0">
              <a:lnSpc>
                <a:spcPct val="107000"/>
              </a:lnSpc>
              <a:spcAft>
                <a:spcPts val="800"/>
              </a:spcAft>
            </a:pPr>
            <a:r>
              <a:rPr lang="en-GB" sz="1400" b="1" dirty="0">
                <a:solidFill>
                  <a:prstClr val="black"/>
                </a:solidFill>
                <a:latin typeface="Calibri" panose="020F0502020204030204" pitchFamily="34" charset="0"/>
                <a:cs typeface="Times New Roman" panose="02020603050405020304" pitchFamily="18" charset="0"/>
              </a:rPr>
              <a:t>Empowerment, safety and respect</a:t>
            </a:r>
          </a:p>
          <a:p>
            <a:pPr lvl="0">
              <a:lnSpc>
                <a:spcPct val="107000"/>
              </a:lnSpc>
              <a:spcAft>
                <a:spcPts val="800"/>
              </a:spcAft>
            </a:pPr>
            <a:r>
              <a:rPr lang="en-GB" sz="1100" dirty="0">
                <a:solidFill>
                  <a:prstClr val="black"/>
                </a:solidFill>
                <a:latin typeface="Calibri" panose="020F0502020204030204" pitchFamily="34" charset="0"/>
                <a:cs typeface="Times New Roman" panose="02020603050405020304" pitchFamily="18" charset="0"/>
              </a:rPr>
              <a:t>Children will:</a:t>
            </a:r>
          </a:p>
        </p:txBody>
      </p:sp>
      <p:pic>
        <p:nvPicPr>
          <p:cNvPr id="7" name="Picture 6">
            <a:extLst>
              <a:ext uri="{FF2B5EF4-FFF2-40B4-BE49-F238E27FC236}">
                <a16:creationId xmlns:a16="http://schemas.microsoft.com/office/drawing/2014/main" id="{E8EF5951-98A6-41CA-8B97-9D1A0F2D64F1}"/>
              </a:ext>
            </a:extLst>
          </p:cNvPr>
          <p:cNvPicPr>
            <a:picLocks noChangeAspect="1"/>
          </p:cNvPicPr>
          <p:nvPr/>
        </p:nvPicPr>
        <p:blipFill>
          <a:blip r:embed="rId4"/>
          <a:stretch>
            <a:fillRect/>
          </a:stretch>
        </p:blipFill>
        <p:spPr>
          <a:xfrm>
            <a:off x="9073150" y="1079370"/>
            <a:ext cx="2631233" cy="3699301"/>
          </a:xfrm>
          <a:prstGeom prst="rect">
            <a:avLst/>
          </a:prstGeom>
          <a:ln w="19050">
            <a:solidFill>
              <a:schemeClr val="tx1"/>
            </a:solidFill>
          </a:ln>
        </p:spPr>
      </p:pic>
      <p:pic>
        <p:nvPicPr>
          <p:cNvPr id="8" name="Picture 7">
            <a:extLst>
              <a:ext uri="{FF2B5EF4-FFF2-40B4-BE49-F238E27FC236}">
                <a16:creationId xmlns:a16="http://schemas.microsoft.com/office/drawing/2014/main" id="{1C315A17-5348-4CDE-B423-ECE2907230BF}"/>
              </a:ext>
            </a:extLst>
          </p:cNvPr>
          <p:cNvPicPr>
            <a:picLocks noChangeAspect="1"/>
          </p:cNvPicPr>
          <p:nvPr/>
        </p:nvPicPr>
        <p:blipFill>
          <a:blip r:embed="rId5"/>
          <a:stretch>
            <a:fillRect/>
          </a:stretch>
        </p:blipFill>
        <p:spPr>
          <a:xfrm>
            <a:off x="6361727" y="1099590"/>
            <a:ext cx="2275425" cy="2104340"/>
          </a:xfrm>
          <a:prstGeom prst="rect">
            <a:avLst/>
          </a:prstGeom>
        </p:spPr>
      </p:pic>
      <p:pic>
        <p:nvPicPr>
          <p:cNvPr id="9" name="Picture 8">
            <a:extLst>
              <a:ext uri="{FF2B5EF4-FFF2-40B4-BE49-F238E27FC236}">
                <a16:creationId xmlns:a16="http://schemas.microsoft.com/office/drawing/2014/main" id="{D7FEF31E-7609-467C-A024-CD0BCFF641CF}"/>
              </a:ext>
            </a:extLst>
          </p:cNvPr>
          <p:cNvPicPr>
            <a:picLocks noChangeAspect="1"/>
          </p:cNvPicPr>
          <p:nvPr/>
        </p:nvPicPr>
        <p:blipFill>
          <a:blip r:embed="rId6"/>
          <a:stretch>
            <a:fillRect/>
          </a:stretch>
        </p:blipFill>
        <p:spPr>
          <a:xfrm>
            <a:off x="6692486" y="3429000"/>
            <a:ext cx="1822862" cy="1798476"/>
          </a:xfrm>
          <a:prstGeom prst="rect">
            <a:avLst/>
          </a:prstGeom>
        </p:spPr>
      </p:pic>
    </p:spTree>
    <p:extLst>
      <p:ext uri="{BB962C8B-B14F-4D97-AF65-F5344CB8AC3E}">
        <p14:creationId xmlns:p14="http://schemas.microsoft.com/office/powerpoint/2010/main" val="1892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TotalTime>
  <Words>1014</Words>
  <Application>Microsoft Office PowerPoint</Application>
  <PresentationFormat>Widescreen</PresentationFormat>
  <Paragraphs>70</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Dally, Alison</dc:creator>
  <cp:lastModifiedBy>NSJO.JBeckett</cp:lastModifiedBy>
  <cp:revision>34</cp:revision>
  <dcterms:created xsi:type="dcterms:W3CDTF">2022-07-06T08:57:27Z</dcterms:created>
  <dcterms:modified xsi:type="dcterms:W3CDTF">2022-07-13T10:44:01Z</dcterms:modified>
</cp:coreProperties>
</file>